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87" r:id="rId10"/>
    <p:sldId id="353" r:id="rId11"/>
    <p:sldId id="354" r:id="rId12"/>
    <p:sldId id="388" r:id="rId13"/>
    <p:sldId id="355" r:id="rId14"/>
    <p:sldId id="356" r:id="rId15"/>
    <p:sldId id="357" r:id="rId16"/>
    <p:sldId id="358" r:id="rId17"/>
    <p:sldId id="359" r:id="rId18"/>
    <p:sldId id="379" r:id="rId19"/>
    <p:sldId id="1214" r:id="rId20"/>
    <p:sldId id="366" r:id="rId21"/>
    <p:sldId id="367" r:id="rId22"/>
    <p:sldId id="368" r:id="rId23"/>
    <p:sldId id="1303" r:id="rId24"/>
    <p:sldId id="1302" r:id="rId25"/>
    <p:sldId id="385" r:id="rId26"/>
    <p:sldId id="370" r:id="rId27"/>
    <p:sldId id="369" r:id="rId28"/>
    <p:sldId id="386" r:id="rId29"/>
    <p:sldId id="371" r:id="rId30"/>
    <p:sldId id="372" r:id="rId31"/>
    <p:sldId id="373" r:id="rId32"/>
    <p:sldId id="1256" r:id="rId33"/>
    <p:sldId id="374" r:id="rId34"/>
    <p:sldId id="1257" r:id="rId35"/>
    <p:sldId id="375" r:id="rId36"/>
    <p:sldId id="1258" r:id="rId37"/>
    <p:sldId id="376" r:id="rId38"/>
    <p:sldId id="377" r:id="rId39"/>
    <p:sldId id="389" r:id="rId40"/>
    <p:sldId id="390" r:id="rId41"/>
    <p:sldId id="391" r:id="rId42"/>
    <p:sldId id="392" r:id="rId43"/>
    <p:sldId id="393" r:id="rId44"/>
    <p:sldId id="378" r:id="rId45"/>
    <p:sldId id="1274" r:id="rId46"/>
    <p:sldId id="1277" r:id="rId47"/>
    <p:sldId id="380" r:id="rId48"/>
    <p:sldId id="382" r:id="rId49"/>
    <p:sldId id="383" r:id="rId50"/>
    <p:sldId id="381" r:id="rId51"/>
    <p:sldId id="394" r:id="rId52"/>
    <p:sldId id="1292" r:id="rId53"/>
    <p:sldId id="281" r:id="rId54"/>
    <p:sldId id="282" r:id="rId55"/>
    <p:sldId id="283" r:id="rId56"/>
    <p:sldId id="1278" r:id="rId57"/>
    <p:sldId id="384" r:id="rId58"/>
    <p:sldId id="1279" r:id="rId59"/>
    <p:sldId id="1280" r:id="rId60"/>
    <p:sldId id="1281" r:id="rId61"/>
    <p:sldId id="1282" r:id="rId62"/>
    <p:sldId id="1283" r:id="rId63"/>
    <p:sldId id="1284" r:id="rId64"/>
    <p:sldId id="1285" r:id="rId65"/>
    <p:sldId id="1287" r:id="rId66"/>
    <p:sldId id="1289" r:id="rId67"/>
    <p:sldId id="1288" r:id="rId68"/>
    <p:sldId id="1290" r:id="rId69"/>
    <p:sldId id="1293" r:id="rId70"/>
    <p:sldId id="1294" r:id="rId71"/>
    <p:sldId id="1295" r:id="rId72"/>
    <p:sldId id="1296" r:id="rId73"/>
    <p:sldId id="1297" r:id="rId74"/>
    <p:sldId id="1298" r:id="rId75"/>
    <p:sldId id="1299" r:id="rId76"/>
    <p:sldId id="1300" r:id="rId77"/>
    <p:sldId id="1301" r:id="rId78"/>
    <p:sldId id="395" r:id="rId79"/>
    <p:sldId id="396" r:id="rId80"/>
    <p:sldId id="1215" r:id="rId81"/>
    <p:sldId id="1291" r:id="rId8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92149"/>
  </p:normalViewPr>
  <p:slideViewPr>
    <p:cSldViewPr snapToGrid="0" snapToObjects="1">
      <p:cViewPr varScale="1">
        <p:scale>
          <a:sx n="78" d="100"/>
          <a:sy n="78" d="100"/>
        </p:scale>
        <p:origin x="648" y="192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2021/10/12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Hung-</a:t>
            </a:r>
            <a:r>
              <a:rPr lang="en-US" dirty="0" err="1">
                <a:solidFill>
                  <a:schemeClr val="tx1"/>
                </a:solidFill>
              </a:rPr>
              <a:t>Hsuan</a:t>
            </a:r>
            <a:r>
              <a:rPr lang="en-US" dirty="0">
                <a:solidFill>
                  <a:schemeClr val="tx1"/>
                </a:solidFill>
              </a:rPr>
              <a:t> Chen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and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4300" dirty="0"/>
                  <a:t>The probability of the value of </a:t>
                </a:r>
                <a:r>
                  <a:rPr lang="en-US" sz="4300" i="1" dirty="0"/>
                  <a:t>y</a:t>
                </a:r>
                <a:endParaRPr lang="en-US" altLang="en-US" sz="4300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9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9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9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3900" b="1" i="0" smtClean="0">
                                <a:latin typeface="Cambria Math" charset="0"/>
                              </a:rPr>
                              <m:t>𝐱</m:t>
                            </m:r>
                          </m:sup>
                        </m:sSup>
                      </m:den>
                    </m:f>
                  </m:oMath>
                </a14:m>
                <a:endParaRPr lang="en-US" sz="39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en-US" sz="3900" i="1">
                            <a:latin typeface="Cambria Math" charset="0"/>
                          </a:rPr>
                          <m:t>=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en-US" sz="3900" i="1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1−</m:t>
                    </m:r>
                    <m:r>
                      <a:rPr lang="en-US" altLang="en-US" sz="39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>
                            <a:latin typeface="Cambria Math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en-US" sz="3900" dirty="0"/>
              </a:p>
              <a:p>
                <a:pPr marL="650229" lvl="1" indent="0">
                  <a:buNone/>
                </a:pPr>
                <a:r>
                  <a:rPr lang="en-US" sz="3900" dirty="0"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en-US" sz="39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en-US" sz="3900" i="1">
                        <a:latin typeface="Cambria Math" charset="0"/>
                      </a:rPr>
                      <m:t>=</m:t>
                    </m:r>
                    <m:r>
                      <a:rPr lang="en-US" altLang="en-US" sz="3900" b="0" i="1" smtClean="0">
                        <a:latin typeface="Cambria Math" charset="0"/>
                      </a:rPr>
                      <m:t>𝑓</m:t>
                    </m:r>
                    <m:sSup>
                      <m:sSup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9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900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en-US" sz="3900" dirty="0"/>
              </a:p>
              <a:p>
                <a:r>
                  <a:rPr lang="en-US" sz="4300" dirty="0"/>
                  <a:t>If we have </a:t>
                </a:r>
                <a:r>
                  <a:rPr lang="en-US" sz="4300" i="1" dirty="0"/>
                  <a:t>n</a:t>
                </a:r>
                <a:r>
                  <a:rPr lang="en-US" sz="4300" dirty="0"/>
                  <a:t> independent training samples, the likelihood of the parameter </a:t>
                </a:r>
                <a14:m>
                  <m:oMath xmlns:m="http://schemas.openxmlformats.org/officeDocument/2006/math">
                    <m:r>
                      <a:rPr lang="en-US" altLang="en-US" sz="43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300" dirty="0"/>
                  <a:t> is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900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en-US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9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en-US" sz="3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9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9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en-US" sz="39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en-US" sz="3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en-US" sz="39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en-US" sz="3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9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9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9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en-US" sz="3900" b="0" i="1" smtClean="0">
                            <a:latin typeface="Cambria Math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900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9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en-US" sz="3900" b="0" i="1" smtClean="0">
                            <a:latin typeface="Cambria Math" charset="0"/>
                          </a:rPr>
                          <m:t>(1−</m:t>
                        </m:r>
                        <m:r>
                          <a:rPr lang="en-US" altLang="en-US" sz="3900" b="0" i="1" smtClean="0">
                            <a:latin typeface="Cambria Math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en-US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900" b="1" i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9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en-US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9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9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39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: the </a:t>
                </a:r>
                <a:r>
                  <a:rPr lang="en-US" sz="3600" dirty="0" err="1"/>
                  <a:t>ith</a:t>
                </a:r>
                <a:r>
                  <a:rPr lang="en-US" sz="3600" dirty="0"/>
                  <a:t> training instance (a vector);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: the </a:t>
                </a:r>
                <a:r>
                  <a:rPr lang="en-US" sz="3600" dirty="0" err="1"/>
                  <a:t>ith</a:t>
                </a:r>
                <a:r>
                  <a:rPr lang="en-US" sz="3600" dirty="0"/>
                  <a:t> training label (a scalar)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7" t="-1610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and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6436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4000" dirty="0"/>
                  <a:t>We want to find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  <m:r>
                      <a:rPr lang="en-US" altLang="en-US" sz="4000" b="1" i="0" smtClean="0">
                        <a:latin typeface="Cambria Math" charset="0"/>
                      </a:rPr>
                      <m:t>=</m:t>
                    </m:r>
                    <m:r>
                      <a:rPr lang="en-US" altLang="en-US" sz="40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4000" b="1" i="0" smtClean="0">
                        <a:latin typeface="Cambria Math" charset="0"/>
                      </a:rPr>
                      <m:t>,</m:t>
                    </m:r>
                    <m:r>
                      <a:rPr lang="en-US" altLang="en-US" sz="4000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4000" b="1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4000" dirty="0"/>
                  <a:t> to maximize the likelihood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800" b="1" i="0" smtClean="0">
                          <a:latin typeface="Cambria Math" charset="0"/>
                        </a:rPr>
                        <m:t>𝛉</m:t>
                      </m:r>
                      <m:r>
                        <a:rPr lang="en-US" altLang="en-US" sz="2800" b="0" i="1" smtClean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is-I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  <a:p>
                <a:r>
                  <a:rPr lang="en-US" sz="4000" dirty="0"/>
                  <a:t>The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000" dirty="0"/>
                  <a:t> to maximize the likelihood is the same as the </a:t>
                </a:r>
                <a14:m>
                  <m:oMath xmlns:m="http://schemas.openxmlformats.org/officeDocument/2006/math"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4000" dirty="0"/>
                  <a:t> to maximize the log-likelihood</a:t>
                </a:r>
              </a:p>
              <a:p>
                <a:pPr lvl="1"/>
                <a:r>
                  <a:rPr lang="en-US" sz="3200" dirty="0"/>
                  <a:t>Log function monotonically increasing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1" i="0">
                          <a:latin typeface="Cambria Math" charset="0"/>
                        </a:rPr>
                        <m:t>𝛉</m:t>
                      </m:r>
                      <m:r>
                        <a:rPr lang="en-US" altLang="en-US" sz="36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en-US" sz="3200" b="0" i="0" smtClean="0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ℓ(</m:t>
                              </m:r>
                              <m:r>
                                <a:rPr lang="en-US" altLang="en-US" sz="32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2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3200" b="1" i="0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3200" b="0" i="1" smtClean="0"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200" b="1" i="0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2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200" b="1" i="0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6436925"/>
              </a:xfrm>
              <a:blipFill rotWithShape="0">
                <a:blip r:embed="rId2"/>
                <a:stretch>
                  <a:fillRect l="-151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2" y="5276576"/>
            <a:ext cx="3269132" cy="260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log-likelihood?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multiplications to summations</a:t>
            </a:r>
          </a:p>
          <a:p>
            <a:pPr lvl="1"/>
            <a:r>
              <a:rPr lang="en-US" dirty="0"/>
              <a:t>Summations are faster than multiplications</a:t>
            </a:r>
          </a:p>
          <a:p>
            <a:pPr lvl="1"/>
            <a:r>
              <a:rPr lang="en-US" dirty="0"/>
              <a:t>Numerically, multiplying many tiny numbers tend to underflow; multiplying many huge numbers tend to overflow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r>
                      <a:rPr lang="en-US" altLang="en-US" sz="6600" b="1" i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Method 1: closed form solution</a:t>
                </a:r>
              </a:p>
              <a:p>
                <a:pPr lvl="1"/>
                <a:r>
                  <a:rPr lang="en-US" dirty="0"/>
                  <a:t>Unfortunately, there is no closed form solution for logistic regression</a:t>
                </a:r>
              </a:p>
              <a:p>
                <a:r>
                  <a:rPr lang="en-US" dirty="0"/>
                  <a:t>Method 2: gradient descent</a:t>
                </a:r>
              </a:p>
              <a:p>
                <a:pPr lvl="1"/>
                <a:r>
                  <a:rPr lang="en-US" dirty="0"/>
                  <a:t>Set the loss function as </a:t>
                </a:r>
                <a14:m>
                  <m:oMath xmlns:m="http://schemas.openxmlformats.org/officeDocument/2006/math">
                    <m:r>
                      <a:rPr lang="en-US" altLang="en-US" sz="4000">
                        <a:latin typeface="Cambria Math" charset="0"/>
                      </a:rPr>
                      <m:t>−</m:t>
                    </m:r>
                    <m:r>
                      <a:rPr lang="en-US" altLang="en-US" sz="4000" i="1">
                        <a:latin typeface="Cambria Math" charset="0"/>
                      </a:rPr>
                      <m:t>ℓ(</m:t>
                    </m:r>
                    <m:r>
                      <a:rPr lang="en-US" altLang="en-US" sz="4000" b="1">
                        <a:latin typeface="Cambria Math" charset="0"/>
                      </a:rPr>
                      <m:t>𝛉</m:t>
                    </m:r>
                    <m:r>
                      <a:rPr lang="en-US" altLang="en-US" sz="40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Assign random values to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Gradually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4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3600">
                        <a:latin typeface="Cambria Math" charset="0"/>
                      </a:rPr>
                      <m:t>−</m:t>
                    </m:r>
                    <m:r>
                      <a:rPr lang="en-US" altLang="en-US" sz="3600" i="1">
                        <a:latin typeface="Cambria Math" charset="0"/>
                      </a:rPr>
                      <m:t>ℓ(</m:t>
                    </m:r>
                    <m:r>
                      <a:rPr lang="en-US" altLang="en-US" sz="3600" b="1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becomes smaller</a:t>
                </a:r>
              </a:p>
              <a:p>
                <a:r>
                  <a:rPr lang="en-US" dirty="0"/>
                  <a:t>Method 3: gradient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ascent</a:t>
                </a:r>
              </a:p>
              <a:p>
                <a:pPr lvl="1"/>
                <a:r>
                  <a:rPr lang="en-US" dirty="0"/>
                  <a:t>Assign random values to the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Gradually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4000" i="1">
                        <a:latin typeface="Cambria Math" charset="0"/>
                      </a:rPr>
                      <m:t>ℓ(</m:t>
                    </m:r>
                    <m:r>
                      <a:rPr lang="en-US" altLang="en-US" sz="4000" b="1" i="0">
                        <a:latin typeface="Cambria Math" charset="0"/>
                      </a:rPr>
                      <m:t>𝛉</m:t>
                    </m:r>
                    <m:r>
                      <a:rPr lang="en-US" altLang="en-US" sz="4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becomes larger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charset="0"/>
                      </a:rPr>
                      <m:t>ℓ(</m:t>
                    </m:r>
                    <m:r>
                      <a:rPr lang="en-US" altLang="en-US" sz="3600" b="1" i="0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concave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  <a:blipFill>
                <a:blip r:embed="rId3"/>
                <a:stretch>
                  <a:fillRect l="-1823" t="-3180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1976718" y="4208928"/>
            <a:ext cx="0" cy="2754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1976718" y="6963239"/>
            <a:ext cx="7391400" cy="645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7"/>
              <p:cNvSpPr txBox="1">
                <a:spLocks noChangeArrowheads="1"/>
              </p:cNvSpPr>
              <p:nvPr/>
            </p:nvSpPr>
            <p:spPr bwMode="auto">
              <a:xfrm>
                <a:off x="935027" y="3883005"/>
                <a:ext cx="108632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kern="1200">
                          <a:latin typeface="Cambria Math" charset="0"/>
                          <a:ea typeface="Courier" charset="0"/>
                          <a:cs typeface="Courier" charset="0"/>
                        </a:rPr>
                        <m:t>ℓ</m:t>
                      </m:r>
                      <m:d>
                        <m:dPr>
                          <m:ctrlPr>
                            <a:rPr lang="en-US" sz="3200" b="1" i="1" kern="1200"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r>
                            <a:rPr lang="en-US" sz="3200" b="1" kern="1200"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sz="3200" i="1" kern="12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2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027" y="3883005"/>
                <a:ext cx="108632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8"/>
          <p:cNvSpPr txBox="1">
            <a:spLocks noChangeArrowheads="1"/>
          </p:cNvSpPr>
          <p:nvPr/>
        </p:nvSpPr>
        <p:spPr bwMode="auto">
          <a:xfrm>
            <a:off x="6130758" y="7039996"/>
            <a:ext cx="4619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l-GR" sz="3200" i="1" kern="1200" dirty="0">
                <a:latin typeface="Times New Roman" pitchFamily="18" charset="0"/>
                <a:ea typeface="MS PGothic" pitchFamily="34" charset="-128"/>
              </a:rPr>
              <a:t>θ</a:t>
            </a:r>
            <a:r>
              <a:rPr lang="en-US" sz="3200" i="1" kern="1200" baseline="-25000" dirty="0" err="1">
                <a:latin typeface="Times New Roman" pitchFamily="18" charset="0"/>
                <a:ea typeface="MS PGothic" pitchFamily="34" charset="-128"/>
              </a:rPr>
              <a:t>i</a:t>
            </a:r>
            <a:endParaRPr lang="en-US" sz="3200" i="1" kern="1200" baseline="-25000" dirty="0"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>
            <a:off x="4186931" y="4506719"/>
            <a:ext cx="1419507" cy="1668740"/>
          </a:xfrm>
          <a:prstGeom prst="line">
            <a:avLst/>
          </a:prstGeom>
          <a:solidFill>
            <a:srgbClr val="6699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7198529" y="4613234"/>
            <a:ext cx="1160640" cy="1529094"/>
          </a:xfrm>
          <a:prstGeom prst="line">
            <a:avLst/>
          </a:prstGeom>
          <a:solidFill>
            <a:srgbClr val="6699FF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610181" y="4578435"/>
                <a:ext cx="3635608" cy="1643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kern="1200" dirty="0">
                    <a:latin typeface="Times New Roman" pitchFamily="18" charset="0"/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120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kern="120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</m:t>
                    </m:r>
                    <m:d>
                      <m:dPr>
                        <m:ctrlPr>
                          <a:rPr lang="en-US" sz="2800" b="1" i="1" kern="120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</m:d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&lt;</m:t>
                    </m:r>
                    <m:r>
                      <a:rPr lang="en-US" sz="280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sz="2800" b="1" kern="1200" dirty="0">
                    <a:latin typeface="Times New Roman" pitchFamily="18" charset="0"/>
                    <a:ea typeface="MS PGothic" pitchFamily="34" charset="-128"/>
                  </a:rPr>
                  <a:t>,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we should decrease </a:t>
                </a:r>
                <a:r>
                  <a:rPr lang="el-GR" sz="2800" i="1" kern="1200" dirty="0">
                    <a:latin typeface="Times New Roman" pitchFamily="18" charset="0"/>
                    <a:ea typeface="MS PGothic" pitchFamily="34" charset="-128"/>
                  </a:rPr>
                  <a:t>θ</a:t>
                </a:r>
                <a:r>
                  <a:rPr lang="en-US" sz="2800" i="1" kern="1200" baseline="-25000" dirty="0" err="1">
                    <a:latin typeface="Times New Roman" pitchFamily="18" charset="0"/>
                    <a:ea typeface="MS PGothic" pitchFamily="34" charset="-128"/>
                  </a:rPr>
                  <a:t>i</a:t>
                </a:r>
                <a:r>
                  <a:rPr lang="en-US" sz="2800" i="1" kern="1200" dirty="0">
                    <a:latin typeface="Times New Roman" pitchFamily="18" charset="0"/>
                    <a:ea typeface="MS PGothic" pitchFamily="34" charset="-128"/>
                  </a:rPr>
                  <a:t>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to make </a:t>
                </a:r>
                <a14:m>
                  <m:oMath xmlns:m="http://schemas.openxmlformats.org/officeDocument/2006/math"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ℓ(</m:t>
                    </m:r>
                    <m:r>
                      <a:rPr lang="en-US" sz="2800" b="1" i="0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𝛉</m:t>
                    </m:r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 larger</a:t>
                </a:r>
                <a:endParaRPr lang="en-US" sz="2800" kern="1200" baseline="-250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81" y="4578435"/>
                <a:ext cx="3635608" cy="1643720"/>
              </a:xfrm>
              <a:prstGeom prst="rect">
                <a:avLst/>
              </a:prstGeom>
              <a:blipFill rotWithShape="0">
                <a:blip r:embed="rId3"/>
                <a:stretch>
                  <a:fillRect l="-3350" r="-335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 bwMode="auto">
          <a:xfrm rot="20376987">
            <a:off x="4571740" y="4678220"/>
            <a:ext cx="3528130" cy="3564555"/>
          </a:xfrm>
          <a:prstGeom prst="arc">
            <a:avLst>
              <a:gd name="adj1" fmla="val 12604175"/>
              <a:gd name="adj2" fmla="val 948732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469359" y="3332347"/>
                <a:ext cx="3635608" cy="1643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kern="1200" dirty="0">
                    <a:latin typeface="Times New Roman" pitchFamily="18" charset="0"/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120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800" i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kern="120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kern="120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</m:t>
                    </m:r>
                    <m:d>
                      <m:dPr>
                        <m:ctrlPr>
                          <a:rPr lang="en-US" sz="2800" b="1" i="1" kern="120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</m:d>
                    <m:r>
                      <a:rPr lang="en-US" sz="2800" b="1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&gt;</m:t>
                    </m:r>
                    <m:r>
                      <a:rPr lang="en-US" sz="280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sz="2800" b="1" kern="1200" dirty="0">
                    <a:latin typeface="Times New Roman" pitchFamily="18" charset="0"/>
                    <a:ea typeface="MS PGothic" pitchFamily="34" charset="-128"/>
                  </a:rPr>
                  <a:t>,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we should increase </a:t>
                </a:r>
                <a:r>
                  <a:rPr lang="el-GR" sz="2800" i="1" kern="1200" dirty="0">
                    <a:latin typeface="Times New Roman" pitchFamily="18" charset="0"/>
                    <a:ea typeface="MS PGothic" pitchFamily="34" charset="-128"/>
                  </a:rPr>
                  <a:t>θ</a:t>
                </a:r>
                <a:r>
                  <a:rPr lang="en-US" sz="2800" i="1" kern="1200" baseline="-25000" dirty="0" err="1">
                    <a:latin typeface="Times New Roman" pitchFamily="18" charset="0"/>
                    <a:ea typeface="MS PGothic" pitchFamily="34" charset="-128"/>
                  </a:rPr>
                  <a:t>i</a:t>
                </a:r>
                <a:r>
                  <a:rPr lang="en-US" sz="2800" i="1" kern="1200" dirty="0">
                    <a:latin typeface="Times New Roman" pitchFamily="18" charset="0"/>
                    <a:ea typeface="MS PGothic" pitchFamily="34" charset="-128"/>
                  </a:rPr>
                  <a:t> </a:t>
                </a:r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to make </a:t>
                </a:r>
                <a14:m>
                  <m:oMath xmlns:m="http://schemas.openxmlformats.org/officeDocument/2006/math"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ℓ(</m:t>
                    </m:r>
                    <m:r>
                      <a:rPr lang="en-US" sz="2800" b="1" i="0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𝛉</m:t>
                    </m:r>
                    <m:r>
                      <a:rPr lang="en-US" sz="2800" b="0" i="1" kern="1200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800" kern="1200" dirty="0">
                    <a:latin typeface="Times New Roman" pitchFamily="18" charset="0"/>
                    <a:ea typeface="MS PGothic" pitchFamily="34" charset="-128"/>
                  </a:rPr>
                  <a:t> larger</a:t>
                </a:r>
                <a:endParaRPr lang="en-US" sz="2800" kern="1200" baseline="-25000" dirty="0">
                  <a:latin typeface="Times New Roman" pitchFamily="18" charset="0"/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359" y="3332347"/>
                <a:ext cx="3635608" cy="1643720"/>
              </a:xfrm>
              <a:prstGeom prst="rect">
                <a:avLst/>
              </a:prstGeom>
              <a:blipFill rotWithShape="0">
                <a:blip r:embed="rId4"/>
                <a:stretch>
                  <a:fillRect l="-3356" r="-3523" b="-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5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 of a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>
                    <a:sym typeface="Wingdings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=−1</m:t>
                    </m:r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altLang="en-US" sz="3600" b="0" dirty="0"/>
                </a:br>
                <a:r>
                  <a:rPr lang="en-US" altLang="en-US" sz="3600" b="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en-US" sz="36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6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6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600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en-US" sz="3600" i="1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en-US" sz="3600" i="1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br>
                  <a:rPr lang="en-US" altLang="en-US" sz="3600" b="0" dirty="0"/>
                </a:br>
                <a:r>
                  <a:rPr lang="en-US" altLang="en-US" sz="3600" b="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6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36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 bwMode="auto">
              <a:xfrm>
                <a:off x="968188" y="6431478"/>
                <a:ext cx="8803341" cy="203010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ja-JP" sz="4000" b="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en-US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en-US" sz="4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4000" b="0" dirty="0">
                    <a:solidFill>
                      <a:srgbClr val="FF0000"/>
                    </a:solidFill>
                  </a:rPr>
                  <a:t> is the logistic function, then:</a:t>
                </a:r>
              </a:p>
              <a:p>
                <a:pPr eaLnBrk="1" hangingPunct="1"/>
                <a:endParaRPr lang="en-US" altLang="en-US" sz="4000" b="0" dirty="0">
                  <a:solidFill>
                    <a:srgbClr val="FF0000"/>
                  </a:solidFill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altLang="en-US" sz="4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4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en-US" sz="4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188" y="6431478"/>
                <a:ext cx="8803341" cy="2030108"/>
              </a:xfrm>
              <a:prstGeom prst="rect">
                <a:avLst/>
              </a:prstGeom>
              <a:blipFill rotWithShape="0">
                <a:blip r:embed="rId3"/>
                <a:stretch>
                  <a:fillRect t="-5075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Derivative of the log-likelihood function </a:t>
                </a:r>
                <a14:m>
                  <m:oMath xmlns:m="http://schemas.openxmlformats.org/officeDocument/2006/math">
                    <m:r>
                      <a:rPr lang="en-US" altLang="en-US" sz="6600" i="1">
                        <a:latin typeface="Cambria Math" charset="0"/>
                      </a:rPr>
                      <m:t>ℓ(</m:t>
                    </m:r>
                    <m:r>
                      <a:rPr lang="en-US" altLang="en-US" sz="6600" b="1" i="0">
                        <a:latin typeface="Cambria Math" charset="0"/>
                      </a:rPr>
                      <m:t>𝛉</m:t>
                    </m:r>
                    <m:r>
                      <a:rPr lang="en-US" altLang="en-US" sz="66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00" t="-17228" r="-3854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3316675"/>
                <a:ext cx="11704320" cy="6436925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600" b="1" i="0" smtClean="0">
                              <a:latin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600" b="1" i="0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6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3600" b="1" i="0" smtClean="0">
                                                  <a:latin typeface="Cambria Math" charset="0"/>
                                                </a:rPr>
                                                <m:t>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3600" b="0" i="1" smtClean="0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600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6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6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sz="3600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⇒</m:t>
                      </m:r>
                      <m:f>
                        <m:fPr>
                          <m:ctrlP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600" b="1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num>
                        <m:den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en-US" altLang="en-US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lit/>
                                    </m:rP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360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36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3600" b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3600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en-US" sz="36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altLang="en-US" sz="3600" b="0" i="1" dirty="0">
                    <a:solidFill>
                      <a:srgbClr val="00B0F0"/>
                    </a:solidFill>
                    <a:latin typeface="Cambria Math" charset="0"/>
                  </a:rPr>
                </a:br>
                <a:r>
                  <a:rPr lang="en-US" altLang="en-US" sz="3600" b="0" i="1" dirty="0">
                    <a:solidFill>
                      <a:srgbClr val="00B0F0"/>
                    </a:solidFill>
                    <a:latin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6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(1−</m:t>
                                    </m:r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m:rPr>
                                    <m:lit/>
                                  </m:r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en-US" sz="360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3600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3600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𝛉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en-US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br>
                  <a:rPr lang="en-US" altLang="en-US" sz="3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en-US" sz="3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en-US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 i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en-US" sz="36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altLang="en-US" sz="360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6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36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en-US" sz="36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36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en-US" sz="3600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en-US" sz="36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</a:br>
                <a:r>
                  <a:rPr lang="en-US" altLang="en-US" sz="36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3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en-US" sz="36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en-US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altLang="en-US" sz="3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  <m:sup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3600" b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  <m:sup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b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en-US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altLang="en-US" sz="3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6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36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3316675"/>
                <a:ext cx="11704320" cy="6436925"/>
              </a:xfrm>
              <a:blipFill>
                <a:blip r:embed="rId3"/>
                <a:stretch>
                  <a:fillRect l="-5200" t="-14961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2400" y="2270799"/>
                <a:ext cx="4921860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0" y="2270799"/>
                <a:ext cx="4921860" cy="8517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8139953" y="3122507"/>
            <a:ext cx="823377" cy="391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8963330" y="3122507"/>
            <a:ext cx="2099117" cy="391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gradient ascend to find</a:t>
                </a:r>
                <a:r>
                  <a:rPr lang="en-US" altLang="en-US" sz="60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6000" b="1">
                        <a:latin typeface="Cambria Math" charset="0"/>
                      </a:rPr>
                      <m:t>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1327971"/>
              </a:xfrm>
            </p:spPr>
            <p:txBody>
              <a:bodyPr/>
              <a:lstStyle/>
              <a:p>
                <a:r>
                  <a:rPr lang="en-US" sz="4800" dirty="0"/>
                  <a:t>Matrix form: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4800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altLang="en-US" sz="4800" i="1">
                            <a:latin typeface="Cambria Math" charset="0"/>
                          </a:rPr>
                          <m:t>ℓ</m:t>
                        </m:r>
                        <m:d>
                          <m:dPr>
                            <m:ctrlPr>
                              <a:rPr lang="en-US" alt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800" b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altLang="en-US" sz="4800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altLang="en-US" sz="4800" b="1" i="0" smtClean="0">
                            <a:latin typeface="Cambria Math" charset="0"/>
                          </a:rPr>
                          <m:t>𝛉</m:t>
                        </m:r>
                      </m:den>
                    </m:f>
                    <m:r>
                      <a:rPr lang="en-US" altLang="en-US" sz="4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800" b="1" i="0" smtClean="0">
                                <a:latin typeface="Cambria Math" charset="0"/>
                              </a:rPr>
                              <m:t>𝐲</m:t>
                            </m:r>
                            <m:r>
                              <a:rPr lang="en-US" altLang="en-US" sz="4800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4800" b="1" i="0" smtClean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en-US" sz="4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en-US" sz="4800" b="1" i="0" smtClean="0">
                        <a:latin typeface="Cambria Math" charset="0"/>
                      </a:rPr>
                      <m:t>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1327971"/>
              </a:xfrm>
              <a:blipFill rotWithShape="0">
                <a:blip r:embed="rId3"/>
                <a:stretch>
                  <a:fillRect l="-2188"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650240" y="4105834"/>
                <a:ext cx="11704320" cy="2822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87672" indent="-487672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45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6623" indent="-406394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9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25575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7580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3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7626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49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72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95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spcBef>
                    <a:spcPts val="0"/>
                  </a:spcBef>
                  <a:defRPr/>
                </a:pPr>
                <a:r>
                  <a:rPr lang="en-US" sz="4800" dirty="0"/>
                  <a:t>Gradient ascent algorithm:</a:t>
                </a:r>
              </a:p>
              <a:p>
                <a:pPr lvl="1" defTabSz="914400">
                  <a:spcBef>
                    <a:spcPts val="0"/>
                  </a:spcBef>
                  <a:defRPr/>
                </a:pPr>
                <a:r>
                  <a:rPr lang="en-US" sz="423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44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4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44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44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4400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4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𝛻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  <a:ea typeface="Courier" charset="0"/>
                                        <a:cs typeface="Courier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1" i="0" smtClean="0">
                                        <a:latin typeface="Cambria Math" charset="0"/>
                                        <a:ea typeface="Courier" charset="0"/>
                                        <a:cs typeface="Courier" charset="0"/>
                                      </a:rPr>
                                      <m:t>𝛉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4400" b="0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𝛻</m:t>
                                </m:r>
                                <m:r>
                                  <a:rPr lang="en-US" sz="4400" b="1" i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4231" dirty="0"/>
              </a:p>
              <a:p>
                <a:pPr defTabSz="914400">
                  <a:spcBef>
                    <a:spcPts val="0"/>
                  </a:spcBef>
                  <a:defRPr/>
                </a:pPr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1    Repeat until converge {</a:t>
                </a: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2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accPr>
                      <m:e>
                        <m:r>
                          <a:rPr lang="en-US" sz="36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acc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1</m:t>
                    </m:r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/(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1</m:t>
                    </m:r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𝑒</m:t>
                        </m:r>
                      </m:e>
                      <m:sup>
                        <m:r>
                          <a:rPr lang="en-US" sz="3600" b="1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sup>
                    </m:sSup>
                    <m:r>
                      <a:rPr lang="en-US" sz="3600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3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36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3600" b="1" i="0" smtClean="0">
                        <a:latin typeface="Cambria Math" charset="0"/>
                        <a:ea typeface="Courier" charset="0"/>
                        <a:cs typeface="Courier" charset="0"/>
                      </a:rPr>
                      <m:t>𝐲</m:t>
                    </m:r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accPr>
                      <m:e>
                        <m:r>
                          <a:rPr lang="en-US" sz="3600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acc>
                    <m:r>
                      <a:rPr lang="en-US" sz="36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sz="3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defTabSz="914400"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 4    }</a:t>
                </a:r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4105834"/>
                <a:ext cx="11704320" cy="2822601"/>
              </a:xfrm>
              <a:prstGeom prst="rect">
                <a:avLst/>
              </a:prstGeom>
              <a:blipFill rotWithShape="0">
                <a:blip r:embed="rId4"/>
                <a:stretch>
                  <a:fillRect l="-2188" t="-4752" b="-77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0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entropy and log-likelihood of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Maximize the log-likelihood function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3600" b="1" i="0" smtClean="0">
                        <a:latin typeface="Cambria Math" charset="0"/>
                      </a:rPr>
                      <m:t>𝛉</m:t>
                    </m:r>
                    <m:r>
                      <a:rPr lang="en-US" alt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4000" dirty="0"/>
              </a:p>
              <a:p>
                <a:endParaRPr lang="en-US" dirty="0"/>
              </a:p>
              <a:p>
                <a:r>
                  <a:rPr lang="en-US" dirty="0"/>
                  <a:t>This is the same as minimizing the negative of the 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3600" b="1"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en-US" sz="36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called the “</a:t>
                </a:r>
                <a:r>
                  <a:rPr lang="en-US" b="1" dirty="0">
                    <a:solidFill>
                      <a:srgbClr val="FF0000"/>
                    </a:solidFill>
                  </a:rPr>
                  <a:t>cross entropy loss</a:t>
                </a:r>
                <a:r>
                  <a:rPr lang="en-US" dirty="0"/>
                  <a:t>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1" t="-1894"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4000" b="1" dirty="0"/>
                  <a:t>Cross entropy loss</a:t>
                </a:r>
                <a:r>
                  <a:rPr lang="en-US" sz="4000" dirty="0"/>
                  <a:t>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altLang="en-US" sz="3600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en-US" sz="3600" i="1">
                        <a:latin typeface="Cambria Math" charset="0"/>
                      </a:rPr>
                      <m:t>∑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3600" i="1" dirty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en-US" sz="36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en-US" sz="3600" i="1">
                                <a:latin typeface="Cambria Math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36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3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m:rPr>
                        <m:nor/>
                      </m:rPr>
                      <a:rPr lang="en-US" sz="3600" dirty="0"/>
                      <m:t>, </m:t>
                    </m:r>
                    <m:r>
                      <m:rPr>
                        <m:nor/>
                      </m:rPr>
                      <a:rPr lang="en-US" sz="3600" dirty="0"/>
                      <m:t>where</m:t>
                    </m:r>
                  </m:oMath>
                </a14:m>
                <a:endParaRPr lang="en-US" sz="3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320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b="1" dirty="0">
                  <a:latin typeface="Cambria Math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en-US" sz="36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𝛉</m:t>
                    </m:r>
                    <m:r>
                      <a:rPr lang="en-US" altLang="en-US" sz="3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36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36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3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−∑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3600" i="1" dirty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en-US" sz="36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en-US" sz="3600" i="1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360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4000" dirty="0"/>
                  <a:t>Check: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ℓ→∞</m:t>
                    </m:r>
                  </m:oMath>
                </a14:m>
                <a:endParaRPr lang="en-US" sz="36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36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600" i="1">
                        <a:latin typeface="Cambria Math" panose="02040503050406030204" pitchFamily="18" charset="0"/>
                      </a:rPr>
                      <m:t>ℓ→</m:t>
                    </m:r>
                    <m:r>
                      <a:rPr lang="en-US" altLang="en-US" sz="36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600" dirty="0"/>
              </a:p>
              <a:p>
                <a:pPr lvl="1"/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1575" b="-39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9D4E-F895-3540-9F25-EB920AC67528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5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by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tumor size (feature) to predict tumor type (binary label: malignant or not)</a:t>
            </a:r>
          </a:p>
          <a:p>
            <a:pPr lvl="1"/>
            <a:r>
              <a:rPr lang="en-US" dirty="0"/>
              <a:t>We’ve learned linear regression</a:t>
            </a:r>
            <a:r>
              <a:rPr lang="is-IS" dirty="0"/>
              <a:t>… can we leverage on such a model?</a:t>
            </a:r>
          </a:p>
          <a:p>
            <a:pPr lvl="2"/>
            <a:r>
              <a:rPr lang="is-IS" dirty="0"/>
              <a:t>If </a:t>
            </a:r>
            <a:r>
              <a:rPr lang="is-IS" i="1" dirty="0"/>
              <a:t>f</a:t>
            </a:r>
            <a:r>
              <a:rPr lang="is-IS" dirty="0"/>
              <a:t>(</a:t>
            </a:r>
            <a:r>
              <a:rPr lang="is-IS" i="1" dirty="0"/>
              <a:t>x</a:t>
            </a:r>
            <a:r>
              <a:rPr lang="is-IS" dirty="0"/>
              <a:t>) &gt; 0.5 </a:t>
            </a:r>
            <a:r>
              <a:rPr lang="is-IS" dirty="0">
                <a:sym typeface="Wingdings"/>
              </a:rPr>
              <a:t> Y, otherwise N</a:t>
            </a:r>
            <a:endParaRPr lang="is-I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66" y="6052594"/>
            <a:ext cx="7150100" cy="34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E68D0-AB1F-4E47-9498-41AFE5DEDA59}"/>
                  </a:ext>
                </a:extLst>
              </p:cNvPr>
              <p:cNvSpPr txBox="1"/>
              <p:nvPr/>
            </p:nvSpPr>
            <p:spPr>
              <a:xfrm>
                <a:off x="8820574" y="5487284"/>
                <a:ext cx="35139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E68D0-AB1F-4E47-9498-41AFE5DED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574" y="5487284"/>
                <a:ext cx="3513975" cy="646331"/>
              </a:xfrm>
              <a:prstGeom prst="rect">
                <a:avLst/>
              </a:prstGeom>
              <a:blipFill>
                <a:blip r:embed="rId3"/>
                <a:stretch>
                  <a:fillRect l="-2888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8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Original goal: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b="1">
                          <a:latin typeface="Cambria Math" charset="0"/>
                        </a:rPr>
                        <m:t>𝛉</m:t>
                      </m:r>
                      <m:r>
                        <a:rPr lang="en-US" altLang="en-US" sz="32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alt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800" i="1">
                                  <a:latin typeface="Cambria Math" charset="0"/>
                                </a:rPr>
                                <m:t>∑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8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800" b="1">
                                                      <a:latin typeface="Cambria Math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8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8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3200" dirty="0"/>
              </a:p>
              <a:p>
                <a:r>
                  <a:rPr lang="en-US" sz="3200" dirty="0"/>
                  <a:t>We also want </a:t>
                </a: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200" dirty="0"/>
                  <a:t>’s to be small (prevent overfitting)</a:t>
                </a:r>
              </a:p>
              <a:p>
                <a:r>
                  <a:rPr lang="en-US" sz="3200" dirty="0"/>
                  <a:t>New goal: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800" b="1">
                          <a:latin typeface="Cambria Math" charset="0"/>
                        </a:rPr>
                        <m:t>𝛉</m:t>
                      </m:r>
                      <m:r>
                        <a:rPr lang="en-US" altLang="en-US" sz="2800" i="1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8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800" b="1">
                                      <a:latin typeface="Cambria Math" charset="0"/>
                                    </a:rPr>
                                    <m:t>𝛉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i="1">
                                      <a:latin typeface="Cambria Math" charset="0"/>
                                    </a:rPr>
                                    <m:t>∑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en-US" sz="28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en-US" sz="2800" b="1">
                                                          <a:latin typeface="Cambria Math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en-US" sz="2800" i="1"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altLang="en-US" sz="28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i="1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en-US" sz="28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en-US" sz="28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en-US" sz="2800" b="1">
                                                          <a:latin typeface="Cambria Math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en-US" sz="2800" i="1"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en-US" sz="280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800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Penalize high weights, like we did in linear regression!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8" t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Derivative of </a:t>
                </a:r>
                <a14:m>
                  <m:oMath xmlns:m="http://schemas.openxmlformats.org/officeDocument/2006/math">
                    <m:r>
                      <a:rPr lang="en-US" altLang="en-US" sz="6600" i="1">
                        <a:latin typeface="Cambria Math" charset="0"/>
                      </a:rPr>
                      <m:t>ℓ(</m:t>
                    </m:r>
                    <m:r>
                      <a:rPr lang="en-US" altLang="en-US" sz="6600" b="1">
                        <a:latin typeface="Cambria Math" charset="0"/>
                      </a:rPr>
                      <m:t>𝛉</m:t>
                    </m:r>
                    <m:r>
                      <a:rPr lang="en-US" altLang="en-US" sz="66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200" b="1">
                              <a:latin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3200" b="1">
                                                  <a:latin typeface="Cambria Math" charset="0"/>
                                                </a:rPr>
                                                <m:t>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3200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3200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32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3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3200" b="1">
                                          <a:latin typeface="Cambria Math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b="1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en-US" sz="320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2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alt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alt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3200" i="1">
                          <a:latin typeface="Cambria Math" charset="0"/>
                        </a:rPr>
                        <m:t>⇒</m:t>
                      </m:r>
                      <m:f>
                        <m:fPr>
                          <m:ctrlPr>
                            <a:rPr lang="en-US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200" b="1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num>
                        <m:den>
                          <m:r>
                            <a:rPr lang="en-US" altLang="en-US" sz="32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32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en-US" sz="3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sz="3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3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different forms of 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Form 1: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Form 2: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Form 1: when encoding targets as 1/0</a:t>
                </a:r>
              </a:p>
              <a:p>
                <a:r>
                  <a:rPr lang="en-US" dirty="0"/>
                  <a:t>Form 2: when encoding targets as 1/-1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 t="-27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194C-8188-7244-AD87-A175AA69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Cross entropy loss with +1/-1 as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EE8D-E82F-5048-B81B-A4A4F2842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6884488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TW" dirty="0"/>
              </a:p>
              <a:p>
                <a:pPr marL="650229" lvl="1" indent="0">
                  <a:buNone/>
                </a:pPr>
                <a:r>
                  <a:rPr lang="en-TW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TW" dirty="0"/>
              </a:p>
              <a:p>
                <a:r>
                  <a:rPr lang="en-TW" dirty="0"/>
                  <a:t>Cross entropy loss is negative log-likelihood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TW" dirty="0"/>
                  <a:t>A.k.a. logistic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EE8D-E82F-5048-B81B-A4A4F2842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6884488"/>
              </a:xfrm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58746-CF65-5946-8C58-FB4B5A2D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B5318-5AC6-BE44-83B2-0DC1D662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Down Arrow Callout 5">
                <a:extLst>
                  <a:ext uri="{FF2B5EF4-FFF2-40B4-BE49-F238E27FC236}">
                    <a16:creationId xmlns:a16="http://schemas.microsoft.com/office/drawing/2014/main" id="{156CDA42-9B10-5B41-8DC4-891EA4A8967E}"/>
                  </a:ext>
                </a:extLst>
              </p:cNvPr>
              <p:cNvSpPr/>
              <p:nvPr/>
            </p:nvSpPr>
            <p:spPr>
              <a:xfrm>
                <a:off x="5881913" y="1681844"/>
                <a:ext cx="2494643" cy="1779814"/>
              </a:xfrm>
              <a:prstGeom prst="downArrowCallout">
                <a:avLst>
                  <a:gd name="adj1" fmla="val 8486"/>
                  <a:gd name="adj2" fmla="val 12156"/>
                  <a:gd name="adj3" fmla="val 17661"/>
                  <a:gd name="adj4" fmla="val 7231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TW" sz="2400" dirty="0"/>
                  <a:t>Times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TW" sz="2400" dirty="0"/>
                  <a:t> to both numerator and denominator</a:t>
                </a:r>
              </a:p>
            </p:txBody>
          </p:sp>
        </mc:Choice>
        <mc:Fallback xmlns="">
          <p:sp>
            <p:nvSpPr>
              <p:cNvPr id="6" name="Down Arrow Callout 5">
                <a:extLst>
                  <a:ext uri="{FF2B5EF4-FFF2-40B4-BE49-F238E27FC236}">
                    <a16:creationId xmlns:a16="http://schemas.microsoft.com/office/drawing/2014/main" id="{156CDA42-9B10-5B41-8DC4-891EA4A89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913" y="1681844"/>
                <a:ext cx="2494643" cy="1779814"/>
              </a:xfrm>
              <a:prstGeom prst="downArrowCallout">
                <a:avLst>
                  <a:gd name="adj1" fmla="val 8486"/>
                  <a:gd name="adj2" fmla="val 12156"/>
                  <a:gd name="adj3" fmla="val 17661"/>
                  <a:gd name="adj4" fmla="val 72316"/>
                </a:avLst>
              </a:prstGeom>
              <a:blipFill>
                <a:blip r:embed="rId3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Concept drift</a:t>
            </a:r>
          </a:p>
          <a:p>
            <a:pPr lvl="1"/>
            <a:r>
              <a:rPr lang="en-US" dirty="0"/>
              <a:t>The statistical properties of the target variable change over time</a:t>
            </a:r>
          </a:p>
          <a:p>
            <a:r>
              <a:rPr lang="en-US" dirty="0"/>
              <a:t>Offline (batch) learning</a:t>
            </a:r>
          </a:p>
          <a:p>
            <a:pPr lvl="1"/>
            <a:r>
              <a:rPr lang="en-US" dirty="0"/>
              <a:t>Generate the best predictor by learning on the entire training data set </a:t>
            </a:r>
            <a:r>
              <a:rPr lang="en-US" b="1" i="1" u="sng" dirty="0">
                <a:solidFill>
                  <a:srgbClr val="FF0000"/>
                </a:solidFill>
              </a:rPr>
              <a:t>at once</a:t>
            </a:r>
          </a:p>
          <a:p>
            <a:pPr lvl="1"/>
            <a:r>
              <a:rPr lang="en-US" dirty="0"/>
              <a:t>Need to re-train the model every once a while</a:t>
            </a:r>
          </a:p>
          <a:p>
            <a:r>
              <a:rPr lang="en-US" dirty="0"/>
              <a:t>Online machine learning </a:t>
            </a:r>
          </a:p>
          <a:p>
            <a:pPr lvl="1"/>
            <a:r>
              <a:rPr lang="en-US" dirty="0"/>
              <a:t>Data becomes available in a sequential order</a:t>
            </a:r>
          </a:p>
          <a:p>
            <a:pPr lvl="1"/>
            <a:r>
              <a:rPr lang="en-US" dirty="0"/>
              <a:t>Use the latest data instances to gradually update the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6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descent/stochastic gradient descent/mini-batch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of them iteratively update the parameters such that the target function gradually becomes smaller</a:t>
            </a:r>
          </a:p>
          <a:p>
            <a:r>
              <a:rPr lang="en-US" dirty="0"/>
              <a:t>If we have </a:t>
            </a:r>
            <a:r>
              <a:rPr lang="en-US" i="1" dirty="0"/>
              <a:t>n</a:t>
            </a:r>
            <a:r>
              <a:rPr lang="en-US" dirty="0"/>
              <a:t> training instances</a:t>
            </a:r>
          </a:p>
          <a:p>
            <a:pPr lvl="1"/>
            <a:r>
              <a:rPr lang="en-US" dirty="0"/>
              <a:t>(Batch) gradient descent: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all</a:t>
            </a:r>
            <a:r>
              <a:rPr lang="en-US" dirty="0"/>
              <a:t> training instances once</a:t>
            </a:r>
          </a:p>
          <a:p>
            <a:pPr lvl="1"/>
            <a:r>
              <a:rPr lang="en-US" dirty="0"/>
              <a:t>Stochastic gradient descent: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one</a:t>
            </a:r>
            <a:r>
              <a:rPr lang="en-US" dirty="0"/>
              <a:t> of </a:t>
            </a:r>
            <a:r>
              <a:rPr lang="en-US" i="1" dirty="0"/>
              <a:t>n</a:t>
            </a:r>
            <a:r>
              <a:rPr lang="en-US" dirty="0"/>
              <a:t> training instances</a:t>
            </a:r>
          </a:p>
          <a:p>
            <a:pPr lvl="1"/>
            <a:r>
              <a:rPr lang="en-US" dirty="0"/>
              <a:t>Mini-batch: every parameter update requires seeing </a:t>
            </a:r>
            <a:r>
              <a:rPr lang="en-US" b="1" i="1" u="sng" dirty="0">
                <a:solidFill>
                  <a:srgbClr val="FF0000"/>
                </a:solidFill>
              </a:rPr>
              <a:t>b</a:t>
            </a:r>
            <a:r>
              <a:rPr lang="en-US" dirty="0"/>
              <a:t> training instances (if batch size = </a:t>
            </a:r>
            <a:r>
              <a:rPr lang="en-US" i="1" dirty="0"/>
              <a:t>b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 for online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distribution of the data shifted, the model gradually influenced by the latest data instances</a:t>
            </a:r>
          </a:p>
          <a:p>
            <a:r>
              <a:rPr lang="en-US" dirty="0"/>
              <a:t>SGD can be applied on linear regression and logistic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1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similarities and differences of linear regression and logistic regression</a:t>
            </a:r>
          </a:p>
          <a:p>
            <a:r>
              <a:rPr lang="en-US" dirty="0"/>
              <a:t>What is “cross entropy loss”?</a:t>
            </a:r>
          </a:p>
          <a:p>
            <a:r>
              <a:rPr lang="en-US" dirty="0"/>
              <a:t>How many parameter updates per epoch if we applying SGD on </a:t>
            </a:r>
            <a:r>
              <a:rPr lang="en-US" i="1" dirty="0"/>
              <a:t>n</a:t>
            </a:r>
            <a:r>
              <a:rPr lang="en-US" dirty="0"/>
              <a:t> training instances?</a:t>
            </a:r>
          </a:p>
          <a:p>
            <a:r>
              <a:rPr lang="en-US" dirty="0"/>
              <a:t>Is decision tree classifier an online learning or a batch learning algorithm?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metrics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score</a:t>
            </a:r>
          </a:p>
          <a:p>
            <a:r>
              <a:rPr lang="en-US" dirty="0"/>
              <a:t>Precision recall curve</a:t>
            </a:r>
          </a:p>
          <a:p>
            <a:r>
              <a:rPr lang="en-US" dirty="0"/>
              <a:t>Sensitivity vs specificity</a:t>
            </a:r>
          </a:p>
          <a:p>
            <a:r>
              <a:rPr lang="en-US" dirty="0"/>
              <a:t>ROC curve and AUC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is highly affected by the extreme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343832"/>
            <a:ext cx="11704320" cy="32718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Observing a very large malignant tumor (or a very small benign tumor) should affect the model</a:t>
            </a:r>
          </a:p>
          <a:p>
            <a:pPr lvl="1"/>
            <a:r>
              <a:rPr lang="en-US" dirty="0"/>
              <a:t>However, linear regression is highly affected by the extreme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5602619"/>
            <a:ext cx="11963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4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Accuracy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0.5 a good accuracy?</a:t>
                </a:r>
              </a:p>
              <a:p>
                <a:r>
                  <a:rPr lang="en-US" dirty="0"/>
                  <a:t>Is 0.9 a good accuracy?</a:t>
                </a:r>
              </a:p>
              <a:p>
                <a:pPr lvl="1"/>
                <a:r>
                  <a:rPr lang="en-US" dirty="0"/>
                  <a:t>Imbalanced binary classification</a:t>
                </a:r>
              </a:p>
              <a:p>
                <a:r>
                  <a:rPr lang="en-US" dirty="0"/>
                  <a:t>Is </a:t>
                </a:r>
                <a:r>
                  <a:rPr lang="en-US" altLang="zh-TW" dirty="0"/>
                  <a:t>0.1 a bad accuracy?</a:t>
                </a:r>
                <a:endParaRPr lang="en-US" dirty="0"/>
              </a:p>
              <a:p>
                <a:pPr lvl="1"/>
                <a:r>
                  <a:rPr lang="en-US" dirty="0"/>
                  <a:t>Multi-class classification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995620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70" y="2016196"/>
            <a:ext cx="5674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(assume 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745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2286975" y="7763069"/>
                <a:ext cx="7574509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charset="0"/>
                        </a:rPr>
                        <m:t>Accuracy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20+40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20+10+30+40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975" y="7763069"/>
                <a:ext cx="7574509" cy="1142364"/>
              </a:xfrm>
              <a:prstGeom prst="rect">
                <a:avLst/>
              </a:prstGeom>
              <a:blipFill>
                <a:blip r:embed="rId3"/>
                <a:stretch>
                  <a:fillRect l="-117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921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 of the instances I predicted as “positive”, how many percentage of them are correct?</a:t>
                </a:r>
                <a:endParaRPr lang="en-US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charset="0"/>
                      </a:rPr>
                      <m:t>Precision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TP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Assuming a binary classification task</a:t>
                </a:r>
              </a:p>
              <a:p>
                <a:r>
                  <a:rPr lang="en-US" dirty="0"/>
                  <a:t>Commonly used to evaluate the quality of a search engine</a:t>
                </a:r>
              </a:p>
              <a:p>
                <a:pPr lvl="1"/>
                <a:r>
                  <a:rPr lang="en-US" dirty="0"/>
                  <a:t>How useful the search results are</a:t>
                </a:r>
                <a:endParaRPr lang="en-US" b="0" i="0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3324919" y="7763069"/>
                <a:ext cx="5498621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19" y="7763069"/>
                <a:ext cx="5498621" cy="1142364"/>
              </a:xfrm>
              <a:prstGeom prst="rect">
                <a:avLst/>
              </a:prstGeom>
              <a:blipFill>
                <a:blip r:embed="rId3"/>
                <a:stretch>
                  <a:fillRect l="-69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691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 of all the truly positive instances, how many percentage I correctly predicted?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Recall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TP</m:t>
                        </m:r>
                        <m:r>
                          <a:rPr lang="en-US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A.k.a.: true positive rate (TPR)</a:t>
                </a:r>
              </a:p>
              <a:p>
                <a:r>
                  <a:rPr lang="en-US" dirty="0"/>
                  <a:t>How easy to evaluate recall of a search engine?</a:t>
                </a:r>
                <a:endParaRPr lang="en-US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3825057" y="7763069"/>
                <a:ext cx="4498346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20+10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57" y="7763069"/>
                <a:ext cx="4498346" cy="1142364"/>
              </a:xfrm>
              <a:prstGeom prst="rect">
                <a:avLst/>
              </a:prstGeom>
              <a:blipFill>
                <a:blip r:embed="rId3"/>
                <a:stretch>
                  <a:fillRect l="-8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3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a very high precision</a:t>
            </a:r>
          </a:p>
          <a:p>
            <a:pPr lvl="1"/>
            <a:r>
              <a:rPr lang="en-US" dirty="0"/>
              <a:t>Return only the </a:t>
            </a:r>
            <a:r>
              <a:rPr lang="en-US" b="1" i="1" u="sng" dirty="0"/>
              <a:t>most confident</a:t>
            </a:r>
            <a:r>
              <a:rPr lang="en-US" dirty="0"/>
              <a:t> positive instances (# returns is small)</a:t>
            </a:r>
          </a:p>
          <a:p>
            <a:r>
              <a:rPr lang="en-US" dirty="0"/>
              <a:t>If I want a very high recall</a:t>
            </a:r>
          </a:p>
          <a:p>
            <a:pPr lvl="1"/>
            <a:r>
              <a:rPr lang="en-US" dirty="0"/>
              <a:t>Return all the instances (# returns is huge)</a:t>
            </a:r>
          </a:p>
          <a:p>
            <a:r>
              <a:rPr lang="en-US" dirty="0"/>
              <a:t>The two metrics are usually a tradeoff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F1-score considers both precision (</a:t>
                </a:r>
                <a:r>
                  <a:rPr lang="en-US" i="1" dirty="0"/>
                  <a:t>p</a:t>
                </a:r>
                <a:r>
                  <a:rPr lang="en-US" dirty="0"/>
                  <a:t>) and recall (</a:t>
                </a:r>
                <a:r>
                  <a:rPr lang="en-US" i="1" dirty="0"/>
                  <a:t>r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𝑝𝑟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Harmonic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General form (F</a:t>
                </a:r>
                <a:r>
                  <a:rPr lang="el-GR" i="1" baseline="-25000" dirty="0"/>
                  <a:t>β</a:t>
                </a:r>
                <a:r>
                  <a:rPr lang="en-US" dirty="0"/>
                  <a:t> score)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(1+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𝑝𝑟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 r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11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B6A2-55E6-B140-B477-1C7E454C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numerical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F0E73-19C0-8241-BE98-F6823B690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negative samples and 1 positive sample, and a classifier returns everything as positive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Arithmetic mean: 0.5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Harmonic mean: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Penalize the extreme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F0E73-19C0-8241-BE98-F6823B690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1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282FA-E0F2-EB4A-88C4-F44D937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0E928-DCD5-1D48-B032-21478DCF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an S-shaped function (instead of linear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2"/>
            <a:ext cx="11704320" cy="2618888"/>
          </a:xfrm>
        </p:spPr>
        <p:txBody>
          <a:bodyPr/>
          <a:lstStyle/>
          <a:p>
            <a:r>
              <a:rPr lang="en-US" dirty="0"/>
              <a:t>If the fitting curve is S-shaped, the attributes with extreme (very large or very small) values will affect very little to the fitted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67466" y="4452121"/>
            <a:ext cx="9774634" cy="4847666"/>
            <a:chOff x="2167466" y="4452121"/>
            <a:chExt cx="9774634" cy="48476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466" y="4452121"/>
              <a:ext cx="9045808" cy="48476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12027" y="4816730"/>
                  <a:ext cx="456772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Linear function: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027" y="4816730"/>
                  <a:ext cx="456772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03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81024" y="5841920"/>
                  <a:ext cx="3461076" cy="13481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800" b="0" dirty="0"/>
                    <a:t>Logistic function: </a:t>
                  </a: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024" y="5841920"/>
                  <a:ext cx="3461076" cy="13481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521" t="-40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2886635" y="5752247"/>
              <a:ext cx="268941" cy="354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2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382-080B-9E48-98A7-4CDE7C58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numerical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98520-E012-6F4F-9E79-4DA4CDC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2C758-6A34-2A4D-AEDB-E6EF0E90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D147B-41A5-6D46-9DC0-D1AF4508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2275841"/>
            <a:ext cx="5321300" cy="474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31F90-60B2-9D42-8DED-9190CB69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2275841"/>
            <a:ext cx="5384800" cy="454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BD728F-398A-2443-B367-311246231782}"/>
              </a:ext>
            </a:extLst>
          </p:cNvPr>
          <p:cNvSpPr txBox="1"/>
          <p:nvPr/>
        </p:nvSpPr>
        <p:spPr>
          <a:xfrm>
            <a:off x="1592311" y="7284960"/>
            <a:ext cx="343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Arithmetic mean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609AF-7C49-094E-BF9D-8D88E5F4EA32}"/>
              </a:ext>
            </a:extLst>
          </p:cNvPr>
          <p:cNvSpPr txBox="1"/>
          <p:nvPr/>
        </p:nvSpPr>
        <p:spPr>
          <a:xfrm>
            <a:off x="8075026" y="7284960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Harmonic mean</a:t>
            </a:r>
          </a:p>
        </p:txBody>
      </p:sp>
    </p:spTree>
    <p:extLst>
      <p:ext uri="{BB962C8B-B14F-4D97-AF65-F5344CB8AC3E}">
        <p14:creationId xmlns:p14="http://schemas.microsoft.com/office/powerpoint/2010/main" val="24221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A2A0-4B03-1349-9E64-A5255EBA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average to be valid, the values have to be in the same scaled units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7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 if a vehicle travels a certain distance </a:t>
                </a:r>
                <a:r>
                  <a:rPr lang="en-US" i="1" dirty="0"/>
                  <a:t>d</a:t>
                </a:r>
                <a:r>
                  <a:rPr lang="en-US" dirty="0"/>
                  <a:t> (e.g., 120km) </a:t>
                </a:r>
              </a:p>
              <a:p>
                <a:pPr lvl="1"/>
                <a:r>
                  <a:rPr lang="en-US" dirty="0"/>
                  <a:t>Outbound at a speed </a:t>
                </a:r>
                <a:r>
                  <a:rPr lang="en-US" i="1" dirty="0"/>
                  <a:t>x</a:t>
                </a:r>
                <a:r>
                  <a:rPr lang="en-US" dirty="0"/>
                  <a:t> (e.g., 60 km/h)</a:t>
                </a:r>
              </a:p>
              <a:p>
                <a:pPr lvl="1"/>
                <a:r>
                  <a:rPr lang="en-US" dirty="0"/>
                  <a:t>Returns the same distance at a speed </a:t>
                </a:r>
                <a:r>
                  <a:rPr lang="en-US" i="1" dirty="0"/>
                  <a:t>y</a:t>
                </a:r>
                <a:r>
                  <a:rPr lang="en-US" dirty="0"/>
                  <a:t> (e.g., 20 km/h)</a:t>
                </a:r>
              </a:p>
              <a:p>
                <a:r>
                  <a:rPr lang="en-US" dirty="0"/>
                  <a:t>Average speed is not arithmetic mean of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 </a:t>
                </a:r>
                <a:r>
                  <a:rPr lang="en-US" dirty="0"/>
                  <a:t>(40 km/h)</a:t>
                </a:r>
              </a:p>
              <a:p>
                <a:r>
                  <a:rPr lang="en-US" dirty="0"/>
                  <a:t>Average speed should be harmonic mean (30 km/h)</a:t>
                </a:r>
              </a:p>
              <a:p>
                <a:pPr lvl="1"/>
                <a:r>
                  <a:rPr lang="en-US" dirty="0"/>
                  <a:t>Km/h need to be compared over the same number of hours, not over the same number of </a:t>
                </a:r>
                <a:r>
                  <a:rPr lang="en-US" dirty="0" err="1"/>
                  <a:t>kms</a:t>
                </a:r>
                <a:endParaRPr lang="en-US" dirty="0"/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7" t="-355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2F28-524D-B848-B8F8-D4639648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harmonic mean? – a theoretical explanation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Arithmetic mean of the two are probably not reasonable</a:t>
                </a:r>
              </a:p>
              <a:p>
                <a:pPr lvl="1"/>
                <a:r>
                  <a:rPr lang="en-US" dirty="0"/>
                  <a:t>They are not compared over the same unit</a:t>
                </a:r>
              </a:p>
              <a:p>
                <a:r>
                  <a:rPr lang="en-US" dirty="0"/>
                  <a:t>Harmonic mean is probably more appropriate</a:t>
                </a:r>
              </a:p>
              <a:p>
                <a:pPr lvl="1"/>
                <a:r>
                  <a:rPr lang="en-US" dirty="0"/>
                  <a:t>As the semantic of the numerators are the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A2A0-4B03-1349-9E64-A5255EBA7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9DA25-4211-B944-A1E4-B5E6900B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017A-C3E1-754F-B33B-73E90A9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vs recall, as we vary the threshold of the “confidence”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403" y="4216965"/>
            <a:ext cx="5793068" cy="52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6F8A-7824-2749-A4A4-574407E3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5766-B6C8-4D4C-BE6A-FFD83A004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TW" dirty="0"/>
                  <a:t>These two terms are usually used in medical field</a:t>
                </a:r>
              </a:p>
              <a:p>
                <a:r>
                  <a:rPr lang="en-TW" dirty="0"/>
                  <a:t>If we define a positive case as “a person who has a disease”</a:t>
                </a:r>
              </a:p>
              <a:p>
                <a:pPr lvl="1"/>
                <a:r>
                  <a:rPr lang="en-TW" dirty="0"/>
                  <a:t>Sensitivity: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TW" dirty="0"/>
                  <a:t> (the same as recall)</a:t>
                </a:r>
              </a:p>
              <a:p>
                <a:pPr lvl="2"/>
                <a:r>
                  <a:rPr lang="en-TW" dirty="0"/>
                  <a:t>The percentage of sick people being tested as positive</a:t>
                </a:r>
              </a:p>
              <a:p>
                <a:pPr lvl="1"/>
                <a:r>
                  <a:rPr lang="en-TW" dirty="0"/>
                  <a:t>Specificity: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TW" dirty="0"/>
              </a:p>
              <a:p>
                <a:pPr lvl="2"/>
                <a:r>
                  <a:rPr lang="en-TW" dirty="0"/>
                  <a:t>The percentage of healthy people being tested as negative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9D5766-B6C8-4D4C-BE6A-FFD83A004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 t="-3353" b="-39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1757-4877-CE40-9B10-108BDE32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8116-41EE-1C43-BC0E-404CCF128EA3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75526-43AF-404E-AFB5-C029633A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52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2286495"/>
            <a:ext cx="11703050" cy="53918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61E9-28AA-FF42-A59B-843B1788D04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10/12/21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88EC8-E98B-E740-9103-887701EE6A3C}"/>
              </a:ext>
            </a:extLst>
          </p:cNvPr>
          <p:cNvSpPr txBox="1"/>
          <p:nvPr/>
        </p:nvSpPr>
        <p:spPr>
          <a:xfrm>
            <a:off x="6214388" y="507585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C8ACA-5145-6545-9D3E-F525FFD4F94D}"/>
              </a:ext>
            </a:extLst>
          </p:cNvPr>
          <p:cNvSpPr txBox="1"/>
          <p:nvPr/>
        </p:nvSpPr>
        <p:spPr>
          <a:xfrm>
            <a:off x="10117691" y="507896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8AC-E16A-D442-9FBC-4E95C9B38FC1}"/>
              </a:ext>
            </a:extLst>
          </p:cNvPr>
          <p:cNvSpPr txBox="1"/>
          <p:nvPr/>
        </p:nvSpPr>
        <p:spPr>
          <a:xfrm>
            <a:off x="10120803" y="69295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1302-DDEE-A143-AD58-A9A52E26BACD}"/>
              </a:ext>
            </a:extLst>
          </p:cNvPr>
          <p:cNvSpPr txBox="1"/>
          <p:nvPr/>
        </p:nvSpPr>
        <p:spPr>
          <a:xfrm>
            <a:off x="6205061" y="69326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/>
              <p:nvPr/>
            </p:nvSpPr>
            <p:spPr>
              <a:xfrm>
                <a:off x="1401321" y="7763069"/>
                <a:ext cx="9345828" cy="87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ensitivity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20+10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pecificity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30+40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22E8-32A5-A642-B64F-FE07F560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21" y="7763069"/>
                <a:ext cx="9345828" cy="879215"/>
              </a:xfrm>
              <a:prstGeom prst="rect">
                <a:avLst/>
              </a:prstGeom>
              <a:blipFill>
                <a:blip r:embed="rId3"/>
                <a:stretch>
                  <a:fillRect l="-678" b="-114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009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positive rate (recall) vs false positive rate, as we vary the threshold of the “confidence”</a:t>
            </a:r>
          </a:p>
          <a:p>
            <a:r>
              <a:rPr lang="en-US" dirty="0"/>
              <a:t>I personally prefer ROC curve over PR-curve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23" y="4808777"/>
            <a:ext cx="4633259" cy="44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Precisions, recalls (TPRs), and FPRs of different thresholds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643559018"/>
                  </p:ext>
                </p:extLst>
              </p:nvPr>
            </p:nvGraphicFramePr>
            <p:xfrm>
              <a:off x="650875" y="260305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643559018"/>
                  </p:ext>
                </p:extLst>
              </p:nvPr>
            </p:nvGraphicFramePr>
            <p:xfrm>
              <a:off x="650875" y="260305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59835" marR="59835">
                        <a:blipFill>
                          <a:blip r:embed="rId2"/>
                          <a:stretch>
                            <a:fillRect l="-69444" t="-8696" r="-66667" b="-10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59835" marR="59835">
                        <a:blipFill>
                          <a:blip r:embed="rId2"/>
                          <a:stretch>
                            <a:fillRect l="-259574" t="-8696" r="-2128" b="-10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>
            <a:off x="2936499" y="2951772"/>
            <a:ext cx="848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0; TPR (recall): 0/4; FPR: 0/6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13049" y="3508622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1/1; TPR (recall): 1/4; FPR: 0/6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07186" y="4100645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8/10, </a:t>
            </a:r>
            <a:r>
              <a:rPr lang="en-US" sz="2800" dirty="0"/>
              <a:t>precision: 2/2; TPR (recall): 2/4; FPR: 0/6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18909" y="4692664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2/3; TPR (recall): 2/4; FPR: 1/6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0631" y="5267096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2/4; TPR (recall): 2/4; FPR: 2/6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42352" y="5841530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7/10, </a:t>
            </a:r>
            <a:r>
              <a:rPr lang="en-US" sz="2800" dirty="0"/>
              <a:t>precision: 3/5; TPR (recall): 3/4; FPR: 2/6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4073" y="6433545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3/6; TPR (recall): 3/4; FPR: 3/6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8210" y="7007979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5/10, </a:t>
            </a:r>
            <a:r>
              <a:rPr lang="en-US" sz="2800" dirty="0"/>
              <a:t>precision: 3/7; TPR (recall): 3/4; FPR: 4/6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2347" y="7599996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6/10, </a:t>
            </a:r>
            <a:r>
              <a:rPr lang="en-US" sz="2800" dirty="0"/>
              <a:t>precision: 4/8; TPR (recall): 4/4; FPR: 4/6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36485" y="8192014"/>
            <a:ext cx="881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5/10, </a:t>
            </a:r>
            <a:r>
              <a:rPr lang="en-US" sz="2800" dirty="0"/>
              <a:t>precision</a:t>
            </a:r>
            <a:r>
              <a:rPr lang="en-US" sz="2800"/>
              <a:t>: 4/9; </a:t>
            </a:r>
            <a:r>
              <a:rPr lang="en-US" sz="2800" dirty="0"/>
              <a:t>TPR (recall): 4/4; FPR</a:t>
            </a:r>
            <a:r>
              <a:rPr lang="en-US" sz="2800"/>
              <a:t>: 5/6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2948207" y="8748863"/>
            <a:ext cx="89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ym typeface="Wingdings"/>
              </a:rPr>
              <a:t>Accuracy: 4/10, </a:t>
            </a:r>
            <a:r>
              <a:rPr lang="en-US" sz="2800" dirty="0"/>
              <a:t>precision: 4/10; TPR (recall): 4/4; FPR: 6/6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B0B11-622E-034E-8F5F-A02BCD0D8E3F}"/>
              </a:ext>
            </a:extLst>
          </p:cNvPr>
          <p:cNvSpPr txBox="1"/>
          <p:nvPr/>
        </p:nvSpPr>
        <p:spPr>
          <a:xfrm>
            <a:off x="7118922" y="2080536"/>
            <a:ext cx="2874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r>
              <a:rPr lang="en-TW" sz="3200" dirty="0"/>
              <a:t>ssuming 0/0=0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7252B-7875-974D-B222-C439C91732DE}"/>
              </a:ext>
            </a:extLst>
          </p:cNvPr>
          <p:cNvSpPr/>
          <p:nvPr/>
        </p:nvSpPr>
        <p:spPr>
          <a:xfrm>
            <a:off x="5666014" y="2951772"/>
            <a:ext cx="1812472" cy="5232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AFD3EAC-ADA7-EC4E-A419-EC186B6BCD31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5400000" flipH="1" flipV="1">
            <a:off x="6556162" y="2389012"/>
            <a:ext cx="578848" cy="5466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6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91" y="2016196"/>
            <a:ext cx="8165563" cy="600376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ROC curve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183463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 marL="59835" marR="59835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183463"/>
                  </p:ext>
                </p:extLst>
              </p:nvPr>
            </p:nvGraphicFramePr>
            <p:xfrm>
              <a:off x="650875" y="2276478"/>
              <a:ext cx="2127494" cy="64362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5217"/>
                    <a:gridCol w="914400"/>
                    <a:gridCol w="597877"/>
                  </a:tblGrid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Seq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67550" t="-9375" r="-66225" b="-10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835" marR="59835">
                        <a:blipFill rotWithShape="0">
                          <a:blip r:embed="rId3"/>
                          <a:stretch>
                            <a:fillRect l="-258163" t="-9375" r="-2041" b="-1008333"/>
                          </a:stretch>
                        </a:blipFill>
                      </a:tcPr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  <a:tr h="58511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marL="59835" marR="59835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marL="59835" marR="59835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5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799653"/>
              </p:ext>
            </p:extLst>
          </p:nvPr>
        </p:nvGraphicFramePr>
        <p:xfrm>
          <a:off x="3150229" y="1962225"/>
          <a:ext cx="1851264" cy="7021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TPR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FPR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0/4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3/4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117">
                <a:tc>
                  <a:txBody>
                    <a:bodyPr/>
                    <a:lstStyle/>
                    <a:p>
                      <a:r>
                        <a:rPr lang="en-US" dirty="0"/>
                        <a:t>4/4</a:t>
                      </a:r>
                    </a:p>
                  </a:txBody>
                  <a:tcPr marL="59835" marR="598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6/6</a:t>
                      </a:r>
                    </a:p>
                  </a:txBody>
                  <a:tcPr marL="59835" marR="5983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𝐴𝑈𝐶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6" y="7801875"/>
                <a:ext cx="7111498" cy="91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 sigmoid function is a mathematical function having an "S" shaped curve (sigmoid curve)</a:t>
                </a:r>
              </a:p>
              <a:p>
                <a:pPr lvl="1"/>
                <a:r>
                  <a:rPr lang="en-US" dirty="0"/>
                  <a:t>Logistic function (the “classic” sigmoid function)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Hyperbolic tangent function (a.k.a. </a:t>
                </a:r>
                <a:r>
                  <a:rPr lang="en-US" dirty="0" err="1"/>
                  <a:t>tanh</a:t>
                </a:r>
                <a:r>
                  <a:rPr lang="en-US" dirty="0"/>
                  <a:t> function)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1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diagonal line represents the expected result of random guess, with probability </a:t>
            </a:r>
            <a:r>
              <a:rPr lang="en-US" i="1" dirty="0"/>
              <a:t>p</a:t>
            </a:r>
            <a:r>
              <a:rPr lang="en-US" dirty="0"/>
              <a:t> predicting positive and probability 1-</a:t>
            </a:r>
            <a:r>
              <a:rPr lang="en-US" i="1" dirty="0"/>
              <a:t>p</a:t>
            </a:r>
            <a:r>
              <a:rPr lang="en-US" dirty="0"/>
              <a:t> predicting negative</a:t>
            </a:r>
            <a:endParaRPr lang="en-US" i="1" dirty="0"/>
          </a:p>
          <a:p>
            <a:pPr lvl="1"/>
            <a:r>
              <a:rPr lang="en-US" dirty="0"/>
              <a:t>AUC = 0.5</a:t>
            </a:r>
          </a:p>
          <a:p>
            <a:r>
              <a:rPr lang="en-US" dirty="0"/>
              <a:t>Perfect condition</a:t>
            </a:r>
          </a:p>
          <a:p>
            <a:pPr lvl="1"/>
            <a:r>
              <a:rPr lang="en-US" dirty="0"/>
              <a:t>(0,0) </a:t>
            </a:r>
            <a:r>
              <a:rPr lang="en-US" dirty="0">
                <a:sym typeface="Wingdings"/>
              </a:rPr>
              <a:t> (0,1)  (1,1)</a:t>
            </a:r>
          </a:p>
          <a:p>
            <a:pPr lvl="1"/>
            <a:r>
              <a:rPr lang="en-US" dirty="0">
                <a:sym typeface="Wingdings"/>
              </a:rPr>
              <a:t>AUC = 1.0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9E65-BB0C-6D45-ACA6-F4BB1574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8922968" cy="1625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diagonal line represents random guess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998C8-BB2A-ED4E-B09E-CE1F73D42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instances,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them are truly positive,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them are negative</a:t>
                </a:r>
              </a:p>
              <a:p>
                <a:r>
                  <a:rPr lang="en-US" dirty="0"/>
                  <a:t>A predictor performs random guess,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predicting positive,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predicting negative</a:t>
                </a:r>
              </a:p>
              <a:p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prediction,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are predicted as positive on average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𝑘𝑝𝑝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𝑇𝑁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𝑇𝑃𝑅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𝑘𝑝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𝑘𝑝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998C8-BB2A-ED4E-B09E-CE1F73D42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0" t="-2756" b="-7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701EC-7CC5-2C4A-91C2-312DC426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6335A-7E51-5B4E-9F27-E82CA2E7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3EBA6-4079-864E-98B8-F239C15AF151}"/>
              </a:ext>
            </a:extLst>
          </p:cNvPr>
          <p:cNvSpPr txBox="1"/>
          <p:nvPr/>
        </p:nvSpPr>
        <p:spPr>
          <a:xfrm>
            <a:off x="10234409" y="761023"/>
            <a:ext cx="257634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800" dirty="0"/>
              <a:t>Note:</a:t>
            </a:r>
          </a:p>
          <a:p>
            <a:pPr algn="l"/>
            <a:r>
              <a:rPr lang="en-US" sz="2800" dirty="0"/>
              <a:t>TPR=TP/(TP+FN)</a:t>
            </a:r>
          </a:p>
          <a:p>
            <a:pPr algn="l"/>
            <a:r>
              <a:rPr lang="en-US" sz="2800" dirty="0"/>
              <a:t>FPR=FP/(FP+TN)</a:t>
            </a:r>
          </a:p>
        </p:txBody>
      </p:sp>
    </p:spTree>
    <p:extLst>
      <p:ext uri="{BB962C8B-B14F-4D97-AF65-F5344CB8AC3E}">
        <p14:creationId xmlns:p14="http://schemas.microsoft.com/office/powerpoint/2010/main" val="7254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D308-B27D-334E-99B3-50BD82B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00AA0-13BE-F948-821B-5E71A95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Can we apply logistic regressio on multi-class classification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9E8B-2830-E441-86A9-36874A76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B62E1-4D99-C14C-900A-9B6AA62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68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binary classifier for multi-class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One-vs.-rest (aka one-vs-all)</a:t>
            </a:r>
          </a:p>
          <a:p>
            <a:r>
              <a:rPr lang="en-US" dirty="0"/>
              <a:t>One-vs.-one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10/12/21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One-vs.-rest (aka: one-vs.-all)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 single classifier for each class</a:t>
                </a:r>
              </a:p>
              <a:p>
                <a:r>
                  <a:rPr lang="en-US" dirty="0"/>
                  <a:t>E.g.,</a:t>
                </a:r>
              </a:p>
              <a:p>
                <a:pPr lvl="1"/>
                <a:r>
                  <a:rPr lang="en-US" dirty="0"/>
                  <a:t>Target labels: “red”, “blue”, or “green”</a:t>
                </a:r>
              </a:p>
              <a:p>
                <a:pPr lvl="1"/>
                <a:r>
                  <a:rPr lang="en-US" dirty="0"/>
                  <a:t>Train three binary classifiers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1</a:t>
                </a:r>
                <a:r>
                  <a:rPr lang="en-US" dirty="0"/>
                  <a:t>: ”Red” vs “not red”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2</a:t>
                </a:r>
                <a:r>
                  <a:rPr lang="en-US" dirty="0"/>
                  <a:t>: “Blue” vs “not blue”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/>
                  <a:t>3</a:t>
                </a:r>
                <a:r>
                  <a:rPr lang="en-US" dirty="0"/>
                  <a:t>: “Green” vs “not green”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∈{1,2,3}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dirty="0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10/12/21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One-vs.-one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Training: for a </a:t>
            </a:r>
            <a:r>
              <a:rPr lang="en-US" i="1" dirty="0"/>
              <a:t>k</a:t>
            </a:r>
            <a:r>
              <a:rPr lang="en-US" dirty="0"/>
              <a:t>-nary classification problem, one trains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r>
              <a:rPr lang="en-US" dirty="0"/>
              <a:t>Test:</a:t>
            </a:r>
          </a:p>
          <a:p>
            <a:pPr lvl="1"/>
            <a:r>
              <a:rPr lang="en-US" dirty="0"/>
              <a:t>Feed the test instance to all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2) classifiers</a:t>
            </a:r>
          </a:p>
          <a:p>
            <a:pPr lvl="1"/>
            <a:r>
              <a:rPr lang="en-US" dirty="0"/>
              <a:t>The class receiving the most “+1” predictions is the predicted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10/12/21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4B61-9415-6743-91E2-5207F39C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Metrics for multiclass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E13F-B81E-AE46-96CD-A31F54CB1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Confusion matrix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score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A326-5BA8-864F-8C88-EC9AB203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57423-EA38-5141-A4B6-E97E5A3E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9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entropy loss of multiple-class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Cross entropy loss: 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r>
                  <a:rPr lang="is-IS" i="1" dirty="0"/>
                  <a:t>i</a:t>
                </a:r>
                <a:r>
                  <a:rPr lang="is-IS" dirty="0"/>
                  <a:t>: the index of the data instances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is-IS" i="1" dirty="0"/>
                  <a:t>k</a:t>
                </a:r>
                <a:r>
                  <a:rPr lang="is-IS" dirty="0"/>
                  <a:t>: the </a:t>
                </a:r>
                <a:r>
                  <a:rPr lang="is-IS" i="1" dirty="0"/>
                  <a:t>k</a:t>
                </a:r>
                <a:r>
                  <a:rPr lang="is-IS" dirty="0"/>
                  <a:t>’th class type</a:t>
                </a:r>
              </a:p>
              <a:p>
                <a:pPr>
                  <a:buFont typeface="Wingdings" charset="2"/>
                  <a:buChar char="Ø"/>
                </a:pPr>
                <a:r>
                  <a:rPr lang="is-IS" dirty="0"/>
                  <a:t>Example: 3 classes</a:t>
                </a:r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s-IS" dirty="0"/>
              </a:p>
              <a:p>
                <a:pPr lvl="1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Ø"/>
                </a:pPr>
                <a:endParaRPr lang="is-I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472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5361-B373-8C4C-9AEF-7F55FE10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2FB44-F631-D544-A471-B95187C7B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Accuracy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r>
                      <a:rPr lang="en-US" i="1">
                        <a:latin typeface="Cambria Math" charset="0"/>
                      </a:rPr>
                      <m:t>𝐼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2FB44-F631-D544-A471-B95187C7B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9D921-B549-B24C-AA8D-F1706FE3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AB2C1-5099-9140-B682-08807AEF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5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558A-E82D-484C-9F32-6B97AA67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</a:t>
            </a:r>
            <a:r>
              <a:rPr lang="en-US" dirty="0" err="1"/>
              <a:t>onfusion</a:t>
            </a:r>
            <a:r>
              <a:rPr lang="en-US" dirty="0"/>
              <a:t> matrix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0992-846F-D049-AC3B-E32E0E11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We want large values on the diagonal grids</a:t>
            </a:r>
          </a:p>
          <a:p>
            <a:r>
              <a:rPr lang="en-TW" dirty="0"/>
              <a:t>We want 0s on the other grids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F79C0-F475-F045-9E5A-E1CB5083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AC7CF-D876-0344-9E7D-78A3AA13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CAEE64D4-4025-0B43-8289-FBFDD0E2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51" y="4110449"/>
            <a:ext cx="7161938" cy="52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39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</a:t>
            </a:r>
            <a:r>
              <a:rPr lang="en-US" dirty="0" err="1"/>
              <a:t>tanh</a:t>
            </a:r>
            <a:r>
              <a:rPr lang="en-US" dirty="0"/>
              <a:t> function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Target value range: (0, 1)</a:t>
            </a:r>
          </a:p>
          <a:p>
            <a:pPr lvl="1"/>
            <a:r>
              <a:rPr lang="en-US" dirty="0"/>
              <a:t>Binary classification</a:t>
            </a:r>
          </a:p>
          <a:p>
            <a:pPr lvl="2"/>
            <a:r>
              <a:rPr lang="en-US" dirty="0"/>
              <a:t>Positive: denoted by 1</a:t>
            </a:r>
          </a:p>
          <a:p>
            <a:pPr lvl="2"/>
            <a:r>
              <a:rPr lang="en-US" dirty="0"/>
              <a:t>Negative: denoted by 0</a:t>
            </a:r>
          </a:p>
          <a:p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Target value range: (-1, 1)</a:t>
            </a:r>
          </a:p>
          <a:p>
            <a:pPr lvl="1"/>
            <a:r>
              <a:rPr lang="en-US" dirty="0"/>
              <a:t>Binary classification</a:t>
            </a:r>
          </a:p>
          <a:p>
            <a:pPr lvl="2"/>
            <a:r>
              <a:rPr lang="en-US" dirty="0"/>
              <a:t>Positive: denoted by 1</a:t>
            </a:r>
          </a:p>
          <a:p>
            <a:pPr lvl="2"/>
            <a:r>
              <a:rPr lang="en-US" dirty="0"/>
              <a:t>Negative: denoted by 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BC226-ECFD-044E-9332-092D065E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67" y="3539758"/>
            <a:ext cx="4738266" cy="35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6BD3-1BA2-3344-9BA3-3175F6C5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8850221" cy="1625600"/>
          </a:xfrm>
        </p:spPr>
        <p:txBody>
          <a:bodyPr/>
          <a:lstStyle/>
          <a:p>
            <a:r>
              <a:rPr lang="en-TW" dirty="0"/>
              <a:t>Precision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C3D4-4945-DF46-837A-6CB306DD8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Macro-precision</a:t>
                </a:r>
              </a:p>
              <a:p>
                <a:pPr lvl="1"/>
                <a:r>
                  <a:rPr lang="en-TW" dirty="0"/>
                  <a:t>Treat one class as positive; the others as negatives, compute precision</a:t>
                </a:r>
              </a:p>
              <a:p>
                <a:pPr lvl="1"/>
                <a:r>
                  <a:rPr lang="en-TW" dirty="0"/>
                  <a:t>Repeat the above step for every class</a:t>
                </a:r>
              </a:p>
              <a:p>
                <a:pPr lvl="1"/>
                <a:r>
                  <a:rPr lang="en-TW" dirty="0"/>
                  <a:t>Compute the average</a:t>
                </a:r>
              </a:p>
              <a:p>
                <a:r>
                  <a:rPr lang="en-TW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Precision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𝐴𝑝𝑝𝑙𝑒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7+8+9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≈0.29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Precision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𝑂𝑟𝑎𝑛𝑔𝑒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≈0.33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Precision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𝑀𝑎𝑛𝑔𝑜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+2+1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≈0.17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Macro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.29+.33+.17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≈0.26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C3D4-4945-DF46-837A-6CB306DD8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0" t="-295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9A25-6584-3B4B-A89B-6B348055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9C1EA-6CE5-D84F-A08E-DAB7050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C307B530-BF7D-5A4F-8E0F-2C677F4D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32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6BD3-1BA2-3344-9BA3-3175F6C5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8850221" cy="1625600"/>
          </a:xfrm>
        </p:spPr>
        <p:txBody>
          <a:bodyPr/>
          <a:lstStyle/>
          <a:p>
            <a:r>
              <a:rPr lang="en-TW" dirty="0"/>
              <a:t>Precision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C3D4-4945-DF46-837A-6CB306DD8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Micro-precision</a:t>
                </a:r>
              </a:p>
              <a:p>
                <a:pPr lvl="1"/>
                <a:r>
                  <a:rPr lang="en-TW" dirty="0"/>
                  <a:t>Treat one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TW" dirty="0"/>
                  <a:t> as positive; the others as negatives,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Repeat the above step for every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TW" dirty="0"/>
              </a:p>
              <a:p>
                <a:r>
                  <a:rPr lang="en-TW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𝐴𝑝𝑝𝑙𝑒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𝐴𝑝𝑝𝑙𝑒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=8+9=17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𝑂𝑟𝑎𝑛𝑔𝑒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𝑂𝑟𝑎𝑛𝑔𝑒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1+3=4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𝑀𝑎𝑛𝑔𝑜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𝑀𝑎𝑛𝑔𝑜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3+2=5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7+2+1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7+17+2+4+1+5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≈0.28</m:t>
                    </m:r>
                  </m:oMath>
                </a14:m>
                <a:endParaRPr lang="en-TW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C3D4-4945-DF46-837A-6CB306DD8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0" t="-295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9A25-6584-3B4B-A89B-6B348055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9C1EA-6CE5-D84F-A08E-DAB7050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5A8E478-A353-C64F-89D5-A5B96D88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6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D00C-35E1-CE40-B87B-AAD04040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Recall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BCF79-7C46-124D-A9FE-6687B5268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Macro-recall</a:t>
                </a:r>
              </a:p>
              <a:p>
                <a:pPr lvl="1"/>
                <a:r>
                  <a:rPr lang="en-TW" dirty="0"/>
                  <a:t>Treat one class as positive; the others as negatives, compute recall</a:t>
                </a:r>
              </a:p>
              <a:p>
                <a:pPr lvl="1"/>
                <a:r>
                  <a:rPr lang="en-TW" dirty="0"/>
                  <a:t>Repeat the above step for every class</a:t>
                </a:r>
              </a:p>
              <a:p>
                <a:pPr lvl="1"/>
                <a:r>
                  <a:rPr lang="en-TW" dirty="0"/>
                  <a:t>Compute the average</a:t>
                </a:r>
              </a:p>
              <a:p>
                <a:r>
                  <a:rPr lang="en-TW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Recall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𝐴𝑝𝑝𝑙𝑒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ecall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𝑂𝑟𝑎𝑛𝑔𝑒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8+2+2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0.17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Recall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𝑀𝑎𝑛𝑔𝑜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Macro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.64+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.17+.08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endParaRPr lang="en-TW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BCF79-7C46-124D-A9FE-6687B5268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0" t="-295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E4C9-6580-2548-8B32-184CC499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357A6-9552-8B42-803E-C3F12C39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0E2C49A2-A196-A740-BB1E-9F6B2A07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92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D00C-35E1-CE40-B87B-AAD04040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Recall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BCF79-7C46-124D-A9FE-6687B5268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Micro-recall</a:t>
                </a:r>
              </a:p>
              <a:p>
                <a:pPr lvl="1"/>
                <a:r>
                  <a:rPr lang="en-TW" dirty="0"/>
                  <a:t>Treat one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TW" dirty="0"/>
                  <a:t> as positive; the others as negatives,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Repeat the above step for every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TW" dirty="0"/>
              </a:p>
              <a:p>
                <a:r>
                  <a:rPr lang="en-TW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𝐴𝑝𝑝𝑙𝑒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𝐴𝑝𝑝𝑙𝑒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1+3=4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𝑂𝑟𝑎𝑛𝑔𝑒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𝑂𝑟𝑎𝑛𝑔𝑒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8+2=10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𝑀𝑎𝑛𝑔𝑜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𝑀𝑎𝑛𝑔𝑜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9+3=12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7+2+1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≈0.28</m:t>
                    </m:r>
                  </m:oMath>
                </a14:m>
                <a:endParaRPr lang="en-TW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BCF79-7C46-124D-A9FE-6687B5268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0" t="-295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E4C9-6580-2548-8B32-184CC499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357A6-9552-8B42-803E-C3F12C39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0E2C49A2-A196-A740-BB1E-9F6B2A07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33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3EB7-8467-FD47-9B57-81BB0E1C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F1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BFFB-3800-8945-806F-ED2F5803B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MacroF1</a:t>
            </a:r>
          </a:p>
          <a:p>
            <a:r>
              <a:rPr lang="en-TW" dirty="0"/>
              <a:t>MicroF1</a:t>
            </a:r>
          </a:p>
          <a:p>
            <a:r>
              <a:rPr lang="en-TW" dirty="0"/>
              <a:t>WeightedF1</a:t>
            </a:r>
          </a:p>
          <a:p>
            <a:r>
              <a:rPr lang="en-TW" dirty="0"/>
              <a:t>SamplesF1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9D536-7201-454A-88B7-AB6FA061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807A0-BA5A-D34D-A7F7-5B71E7F7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07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3EB7-8467-FD47-9B57-81BB0E1C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MacroF1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dirty="0"/>
                  <a:t>Two different definitions</a:t>
                </a:r>
              </a:p>
              <a:p>
                <a:r>
                  <a:rPr lang="en-TW" dirty="0"/>
                  <a:t>Definition 1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MacroPrecision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.29+.33+.17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≈0.26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MacroRecall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.64+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.17+.08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≈0.30</m:t>
                    </m:r>
                  </m:oMath>
                </a14:m>
                <a:endParaRPr lang="en-TW" dirty="0"/>
              </a:p>
              <a:p>
                <a:pPr lvl="1"/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Macro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MacroPrecision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MacroRecall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MacroPrecision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MacroRecall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0.28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 t="-217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9D536-7201-454A-88B7-AB6FA061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807A0-BA5A-D34D-A7F7-5B71E7F7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78C039C1-C0B9-BE41-A908-05AFC085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46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3EB7-8467-FD47-9B57-81BB0E1C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MacroF1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240" y="6449786"/>
                <a:ext cx="11704320" cy="226298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TW" dirty="0"/>
                  <a:t>Definition 2</a:t>
                </a:r>
              </a:p>
              <a:p>
                <a:pPr lvl="1"/>
                <a:r>
                  <a:rPr lang="en-US" dirty="0"/>
                  <a:t>Macro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0.40+0.22+0.11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=0.24</m:t>
                    </m:r>
                  </m:oMath>
                </a14:m>
                <a:endParaRPr lang="en-TW" dirty="0"/>
              </a:p>
              <a:p>
                <a:pPr lvl="1"/>
                <a:endParaRPr lang="en-TW" dirty="0"/>
              </a:p>
              <a:p>
                <a:r>
                  <a:rPr lang="en-TW" dirty="0"/>
                  <a:t>Sklearn’s MacroF1 is defined by Definition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6449786"/>
                <a:ext cx="11704320" cy="2262980"/>
              </a:xfrm>
              <a:blipFill>
                <a:blip r:embed="rId2"/>
                <a:stretch>
                  <a:fillRect l="-1410" t="-8380" b="-726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9D536-7201-454A-88B7-AB6FA061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807A0-BA5A-D34D-A7F7-5B71E7F7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78C039C1-C0B9-BE41-A908-05AFC085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0B35AF-166C-D04F-9733-724AC9D6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45209"/>
              </p:ext>
            </p:extLst>
          </p:nvPr>
        </p:nvGraphicFramePr>
        <p:xfrm>
          <a:off x="2492584" y="3269823"/>
          <a:ext cx="8669868" cy="192633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7467">
                  <a:extLst>
                    <a:ext uri="{9D8B030D-6E8A-4147-A177-3AD203B41FA5}">
                      <a16:colId xmlns:a16="http://schemas.microsoft.com/office/drawing/2014/main" val="1318319453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3741573259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4070964525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196644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35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84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Mango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229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97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3EB7-8467-FD47-9B57-81BB0E1C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MicroF1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240" y="2526224"/>
                <a:ext cx="11704320" cy="6186542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7+2+1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7+17+2+4+1+5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≈0.28</m:t>
                    </m:r>
                  </m:oMath>
                </a14:m>
                <a:endParaRPr lang="en-TW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Mic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roRecall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7+2+1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7+4+2+10+1+12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≈0.28</m:t>
                    </m:r>
                  </m:oMath>
                </a14:m>
                <a:endParaRPr lang="en-TW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Micro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MicroPrecision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MicroRecall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MicroPrecision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MicroRecall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≈0.28</m:t>
                    </m:r>
                  </m:oMath>
                </a14:m>
                <a:endParaRPr lang="en-TW" dirty="0"/>
              </a:p>
              <a:p>
                <a:r>
                  <a:rPr lang="en-TW" dirty="0"/>
                  <a:t>For a multi-class classification problem,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MicroPrecision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MacroRecall</m:t>
                    </m:r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This is because FP of one class must be the FN of another class</a:t>
                </a:r>
              </a:p>
              <a:p>
                <a:pPr lvl="1"/>
                <a:r>
                  <a:rPr lang="en-TW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𝐴𝑝𝑝𝑙𝑒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=8+9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TW" dirty="0"/>
                  <a:t> is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𝑂𝑟𝑎𝑛𝑔𝑒</m:t>
                        </m:r>
                      </m:sub>
                    </m:sSub>
                  </m:oMath>
                </a14:m>
                <a:endParaRPr lang="en-TW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TW" dirty="0"/>
                  <a:t> is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𝑀𝑎𝑛𝑔𝑜</m:t>
                        </m:r>
                      </m:sub>
                    </m:sSub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BBFFB-3800-8945-806F-ED2F5803B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526224"/>
                <a:ext cx="11704320" cy="6186542"/>
              </a:xfrm>
              <a:blipFill>
                <a:blip r:embed="rId2"/>
                <a:stretch>
                  <a:fillRect l="-1410" t="-92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9D536-7201-454A-88B7-AB6FA061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807A0-BA5A-D34D-A7F7-5B71E7F7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580535B8-2463-9940-A3B0-E531CC27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73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A1A6-C576-DD40-9168-1059136A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Weighted F1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4EFE8-42CA-2846-8AD6-E9B30DDA6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240" y="5763634"/>
                <a:ext cx="11704320" cy="2949132"/>
              </a:xfrm>
            </p:spPr>
            <p:txBody>
              <a:bodyPr/>
              <a:lstStyle/>
              <a:p>
                <a:r>
                  <a:rPr lang="en-TW" dirty="0"/>
                  <a:t>11 Apple, 12 Orange, 13 Mango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WeightedF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11∗0.4+12∗0.22+13∗0.11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11+12+13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=0.24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4EFE8-42CA-2846-8AD6-E9B30DDA6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5763634"/>
                <a:ext cx="11704320" cy="2949132"/>
              </a:xfrm>
              <a:blipFill>
                <a:blip r:embed="rId2"/>
                <a:stretch>
                  <a:fillRect l="-2061" t="-429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86D0-5CF0-CB45-9CAF-8B59BC80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20335-38E5-CC4C-9AFA-E708A3BB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8CDCAA3B-70CB-C14C-A23D-CA1E9C059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06" y="0"/>
            <a:ext cx="3684693" cy="2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952ED04-5759-8F44-B0FE-7459498A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34346"/>
              </p:ext>
            </p:extLst>
          </p:nvPr>
        </p:nvGraphicFramePr>
        <p:xfrm>
          <a:off x="2492584" y="3269823"/>
          <a:ext cx="8669868" cy="192633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7467">
                  <a:extLst>
                    <a:ext uri="{9D8B030D-6E8A-4147-A177-3AD203B41FA5}">
                      <a16:colId xmlns:a16="http://schemas.microsoft.com/office/drawing/2014/main" val="1318319453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3741573259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4070964525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196644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35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84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Mango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229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056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A17E-CD0B-7548-A4F4-F09ADF1F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Multi-label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A3CC9-7122-AE47-9355-5F41EEAF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zero or more class labels for each instance</a:t>
            </a:r>
          </a:p>
          <a:p>
            <a:r>
              <a:rPr lang="en-US" dirty="0"/>
              <a:t>Example: possible labels include ‘A’, ‘B’, and ‘C’</a:t>
            </a:r>
          </a:p>
          <a:p>
            <a:pPr lvl="1"/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7830-3605-C44C-BAD0-40CE54DA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F2C5-7B64-A344-8B9B-3A5F5A68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96ECA5-3B27-D443-BF9B-5FD7EC088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50469"/>
              </p:ext>
            </p:extLst>
          </p:nvPr>
        </p:nvGraphicFramePr>
        <p:xfrm>
          <a:off x="2281766" y="5069839"/>
          <a:ext cx="8669869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877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3148996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3148996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68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linear regression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Line 5"/>
          <p:cNvSpPr>
            <a:spLocks noChangeShapeType="1"/>
          </p:cNvSpPr>
          <p:nvPr/>
        </p:nvSpPr>
        <p:spPr bwMode="auto">
          <a:xfrm>
            <a:off x="3573181" y="2674188"/>
            <a:ext cx="0" cy="154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3573181" y="4222000"/>
            <a:ext cx="297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1" name="AutoShape 15"/>
          <p:cNvSpPr>
            <a:spLocks noChangeArrowheads="1"/>
          </p:cNvSpPr>
          <p:nvPr/>
        </p:nvSpPr>
        <p:spPr bwMode="auto">
          <a:xfrm>
            <a:off x="3954181" y="3788613"/>
            <a:ext cx="128587" cy="128587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2" name="AutoShape 17"/>
          <p:cNvSpPr>
            <a:spLocks noChangeArrowheads="1"/>
          </p:cNvSpPr>
          <p:nvPr/>
        </p:nvSpPr>
        <p:spPr bwMode="auto">
          <a:xfrm>
            <a:off x="4792381" y="32425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3" name="AutoShape 18"/>
          <p:cNvSpPr>
            <a:spLocks noChangeArrowheads="1"/>
          </p:cNvSpPr>
          <p:nvPr/>
        </p:nvSpPr>
        <p:spPr bwMode="auto">
          <a:xfrm>
            <a:off x="4082768" y="3372688"/>
            <a:ext cx="128588" cy="128587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4" name="AutoShape 19"/>
          <p:cNvSpPr>
            <a:spLocks noChangeArrowheads="1"/>
          </p:cNvSpPr>
          <p:nvPr/>
        </p:nvSpPr>
        <p:spPr bwMode="auto">
          <a:xfrm>
            <a:off x="5249581" y="27853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5" name="AutoShape 20"/>
          <p:cNvSpPr>
            <a:spLocks noChangeArrowheads="1"/>
          </p:cNvSpPr>
          <p:nvPr/>
        </p:nvSpPr>
        <p:spPr bwMode="auto">
          <a:xfrm>
            <a:off x="4663793" y="3764800"/>
            <a:ext cx="128588" cy="128588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6" name="AutoShape 21"/>
          <p:cNvSpPr>
            <a:spLocks noChangeArrowheads="1"/>
          </p:cNvSpPr>
          <p:nvPr/>
        </p:nvSpPr>
        <p:spPr bwMode="auto">
          <a:xfrm>
            <a:off x="5097181" y="33949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7" name="AutoShape 22"/>
          <p:cNvSpPr>
            <a:spLocks noChangeArrowheads="1"/>
          </p:cNvSpPr>
          <p:nvPr/>
        </p:nvSpPr>
        <p:spPr bwMode="auto">
          <a:xfrm>
            <a:off x="5706781" y="3166313"/>
            <a:ext cx="128587" cy="130175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8" name="AutoShape 23"/>
          <p:cNvSpPr>
            <a:spLocks noChangeArrowheads="1"/>
          </p:cNvSpPr>
          <p:nvPr/>
        </p:nvSpPr>
        <p:spPr bwMode="auto">
          <a:xfrm>
            <a:off x="6011581" y="2656725"/>
            <a:ext cx="128587" cy="128588"/>
          </a:xfrm>
          <a:prstGeom prst="flowChartSummingJunction">
            <a:avLst/>
          </a:prstGeom>
          <a:solidFill>
            <a:srgbClr val="669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cxnSp>
        <p:nvCxnSpPr>
          <p:cNvPr id="79" name="Straight Connector 20"/>
          <p:cNvCxnSpPr>
            <a:cxnSpLocks noChangeShapeType="1"/>
          </p:cNvCxnSpPr>
          <p:nvPr/>
        </p:nvCxnSpPr>
        <p:spPr bwMode="auto">
          <a:xfrm flipV="1">
            <a:off x="3725581" y="2580525"/>
            <a:ext cx="2743200" cy="1524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sp>
        <p:nvSpPr>
          <p:cNvPr id="80" name="TextBox 15"/>
          <p:cNvSpPr txBox="1">
            <a:spLocks noChangeArrowheads="1"/>
          </p:cNvSpPr>
          <p:nvPr/>
        </p:nvSpPr>
        <p:spPr bwMode="auto">
          <a:xfrm>
            <a:off x="2049030" y="2737409"/>
            <a:ext cx="155363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>
                <a:latin typeface="Times New Roman" pitchFamily="18" charset="0"/>
                <a:ea typeface="MS PGothic" pitchFamily="34" charset="-128"/>
              </a:rPr>
              <a:t>y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dependent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variable</a:t>
            </a:r>
          </a:p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(output)</a:t>
            </a:r>
          </a:p>
        </p:txBody>
      </p:sp>
      <p:sp>
        <p:nvSpPr>
          <p:cNvPr id="81" name="TextBox 16"/>
          <p:cNvSpPr txBox="1">
            <a:spLocks noChangeArrowheads="1"/>
          </p:cNvSpPr>
          <p:nvPr/>
        </p:nvSpPr>
        <p:spPr bwMode="auto">
          <a:xfrm>
            <a:off x="3223931" y="4190250"/>
            <a:ext cx="37480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>
                <a:latin typeface="Times New Roman" pitchFamily="18" charset="0"/>
                <a:ea typeface="MS PGothic" pitchFamily="34" charset="-128"/>
              </a:rPr>
              <a:t>x – </a:t>
            </a:r>
            <a:r>
              <a:rPr lang="en-US" sz="2400" b="1" kern="1200" dirty="0">
                <a:latin typeface="Times New Roman" pitchFamily="18" charset="0"/>
                <a:ea typeface="MS PGothic" pitchFamily="34" charset="-128"/>
              </a:rPr>
              <a:t>independent variable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 bwMode="auto">
              <a:xfrm>
                <a:off x="7573680" y="2785313"/>
                <a:ext cx="3452907" cy="13849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2800" dirty="0"/>
                  <a:t>“</a:t>
                </a:r>
                <a:r>
                  <a:rPr lang="en-US" altLang="ja-JP" sz="2800" dirty="0"/>
                  <a:t>Predictor</a:t>
                </a:r>
                <a:r>
                  <a:rPr lang="ja-JP" altLang="en-US" sz="2800" dirty="0"/>
                  <a:t>”</a:t>
                </a:r>
                <a:r>
                  <a:rPr lang="en-US" altLang="ja-JP" sz="2800" dirty="0"/>
                  <a:t>:</a:t>
                </a:r>
              </a:p>
              <a:p>
                <a:pPr eaLnBrk="1" hangingPunct="1"/>
                <a:endParaRPr lang="en-US" altLang="en-US" sz="2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en-US" sz="2800" b="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3680" y="2785313"/>
                <a:ext cx="3452907" cy="1384995"/>
              </a:xfrm>
              <a:prstGeom prst="rect">
                <a:avLst/>
              </a:prstGeom>
              <a:blipFill rotWithShape="0">
                <a:blip r:embed="rId2"/>
                <a:stretch>
                  <a:fillRect t="-567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3"/>
              <p:cNvSpPr txBox="1">
                <a:spLocks noChangeArrowheads="1"/>
              </p:cNvSpPr>
              <p:nvPr/>
            </p:nvSpPr>
            <p:spPr>
              <a:xfrm>
                <a:off x="650240" y="5904284"/>
                <a:ext cx="11704320" cy="21145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87672" indent="-487672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45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6623" indent="-406394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98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25575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27580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3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7626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49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72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954" indent="-325115" algn="l" defTabSz="130046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4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3600" dirty="0"/>
                  <a:t>Define the form of the function </a:t>
                </a:r>
                <a:r>
                  <a:rPr lang="en-US" altLang="en-US" sz="3600" i="1" dirty="0"/>
                  <a:t>f</a:t>
                </a:r>
                <a:r>
                  <a:rPr lang="en-US" altLang="en-US" sz="3600" dirty="0"/>
                  <a:t>(</a:t>
                </a:r>
                <a:r>
                  <a:rPr lang="en-US" altLang="en-US" sz="3600" i="1" dirty="0"/>
                  <a:t>x</a:t>
                </a:r>
                <a:r>
                  <a:rPr lang="en-US" altLang="en-US" sz="3600" dirty="0"/>
                  <a:t>) explicitly</a:t>
                </a:r>
              </a:p>
              <a:p>
                <a:pPr lvl="1"/>
                <a:r>
                  <a:rPr lang="en-US" altLang="en-US" sz="3200" dirty="0"/>
                  <a:t>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320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320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320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en-US" sz="3200" dirty="0"/>
                  <a:t> in this case</a:t>
                </a:r>
                <a:endParaRPr lang="en-US" altLang="en-US" sz="3600" dirty="0"/>
              </a:p>
              <a:p>
                <a:r>
                  <a:rPr lang="en-US" altLang="en-US" sz="3600" dirty="0"/>
                  <a:t>Find a good f(x) within that family</a:t>
                </a:r>
              </a:p>
              <a:p>
                <a:pPr lvl="1"/>
                <a:r>
                  <a:rPr lang="en-US" altLang="en-US" sz="3200" dirty="0"/>
                  <a:t>i.e. find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32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20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3200" i="1" smtClean="0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200" b="0" i="1" smtClean="0">
                        <a:latin typeface="Cambria Math" charset="0"/>
                      </a:rPr>
                      <m:t> ∀</m:t>
                    </m:r>
                    <m:r>
                      <a:rPr lang="en-US" altLang="en-US" sz="3200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3200" dirty="0"/>
              </a:p>
              <a:p>
                <a:pPr lvl="1"/>
                <a:r>
                  <a:rPr lang="en-US" altLang="en-US" sz="3200" dirty="0"/>
                  <a:t>Loss function: </a:t>
                </a:r>
                <a:r>
                  <a:rPr lang="en-US" altLang="en-US" sz="3200" b="1" dirty="0">
                    <a:solidFill>
                      <a:srgbClr val="FF0000"/>
                    </a:solidFill>
                  </a:rPr>
                  <a:t>sum-of-squares</a:t>
                </a:r>
                <a:endParaRPr lang="en-US" altLang="en-US" sz="3200" dirty="0"/>
              </a:p>
            </p:txBody>
          </p:sp>
        </mc:Choice>
        <mc:Fallback xmlns="">
          <p:sp>
            <p:nvSpPr>
              <p:cNvPr id="8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5904284"/>
                <a:ext cx="11704320" cy="2114548"/>
              </a:xfrm>
              <a:prstGeom prst="rect">
                <a:avLst/>
              </a:prstGeom>
              <a:blipFill rotWithShape="0">
                <a:blip r:embed="rId3"/>
                <a:stretch>
                  <a:fillRect l="-1458" t="-4624" b="-5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6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/>
      <p:bldP spid="81" grpId="0"/>
      <p:bldP spid="82" grpId="0" animBg="1"/>
      <p:bldP spid="8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23C8-4B9A-3D44-97A8-4A497473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Samples F1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E0E5-330B-794A-B9DC-60B615D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Compute precision, recall, and F1 for “each instance”</a:t>
            </a:r>
          </a:p>
          <a:p>
            <a:r>
              <a:rPr lang="en-TW" dirty="0"/>
              <a:t>C</a:t>
            </a:r>
            <a:r>
              <a:rPr lang="en-US" dirty="0"/>
              <a:t>o</a:t>
            </a:r>
            <a:r>
              <a:rPr lang="en-TW" dirty="0"/>
              <a:t>mpute the average over the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58E41-606E-FE47-8272-F3C875A7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7EA18-D392-234A-AFE1-CEC677D5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10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81C-A98F-2A4A-AEBA-DE87A30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5960533" cy="1625600"/>
          </a:xfrm>
        </p:spPr>
        <p:txBody>
          <a:bodyPr>
            <a:normAutofit fontScale="90000"/>
          </a:bodyPr>
          <a:lstStyle/>
          <a:p>
            <a:r>
              <a:rPr lang="en-TW" dirty="0"/>
              <a:t>Example of samples F1 score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0240" y="2922814"/>
                <a:ext cx="5743787" cy="57899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600" dirty="0"/>
                  <a:t>Sample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TW" sz="2631" dirty="0"/>
              </a:p>
              <a:p>
                <a:pPr lvl="2"/>
                <a:r>
                  <a:rPr lang="en-TW" sz="3000" dirty="0"/>
                  <a:t>Predict B and hit</a:t>
                </a:r>
              </a:p>
              <a:p>
                <a:pPr lvl="2"/>
                <a:r>
                  <a:rPr lang="en-TW" sz="3000" dirty="0"/>
                  <a:t>Predict C and miss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TW" sz="3200" dirty="0"/>
              </a:p>
              <a:p>
                <a:pPr lvl="2"/>
                <a:r>
                  <a:rPr lang="en-TW" sz="3000" dirty="0"/>
                  <a:t>B is in the truth label and is predicted as a label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2×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×1</m:t>
                        </m:r>
                      </m:num>
                      <m:den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TW" sz="3200" dirty="0"/>
              </a:p>
              <a:p>
                <a:pPr lvl="1"/>
                <a:endParaRPr lang="en-TW" sz="3569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0240" y="2922814"/>
                <a:ext cx="5743787" cy="5789952"/>
              </a:xfrm>
              <a:blipFill>
                <a:blip r:embed="rId2"/>
                <a:stretch>
                  <a:fillRect l="-2649" t="-2845" r="-35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10773" y="2922814"/>
                <a:ext cx="5743787" cy="57899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TW" sz="3600" dirty="0"/>
                  <a:t>Sample 2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pPr lvl="2"/>
                <a:r>
                  <a:rPr lang="en-US" sz="3000" dirty="0"/>
                  <a:t>Predict B and hit</a:t>
                </a:r>
              </a:p>
              <a:p>
                <a:pPr lvl="2"/>
                <a:r>
                  <a:rPr lang="en-US" sz="3000" dirty="0"/>
                  <a:t>Predict C and hit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 lvl="2"/>
                <a:r>
                  <a:rPr lang="en-TW" sz="3000" dirty="0"/>
                  <a:t>B is in the truth label and is predicted as a label</a:t>
                </a:r>
              </a:p>
              <a:p>
                <a:pPr lvl="2"/>
                <a:r>
                  <a:rPr lang="en-TW" sz="3000" dirty="0"/>
                  <a:t>C is in the truth label and is predicted as a label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×1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TW" sz="3200" dirty="0"/>
              </a:p>
              <a:p>
                <a:endParaRPr lang="en-TW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10773" y="2922814"/>
                <a:ext cx="5743787" cy="5789952"/>
              </a:xfrm>
              <a:blipFill>
                <a:blip r:embed="rId3"/>
                <a:stretch>
                  <a:fillRect l="-2649" t="-2845" r="-3532" b="-218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DD11-5DF5-014C-8028-1B91CACC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7775A-973D-D748-B655-58C91DD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62BC0A-E1B0-504C-9E80-8245F141F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89177"/>
              </p:ext>
            </p:extLst>
          </p:nvPr>
        </p:nvGraphicFramePr>
        <p:xfrm>
          <a:off x="10211284" y="212796"/>
          <a:ext cx="21432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61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958201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821314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642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81C-A98F-2A4A-AEBA-DE87A30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5960533" cy="1625600"/>
          </a:xfrm>
        </p:spPr>
        <p:txBody>
          <a:bodyPr>
            <a:normAutofit fontScale="90000"/>
          </a:bodyPr>
          <a:lstStyle/>
          <a:p>
            <a:r>
              <a:rPr lang="en-TW" dirty="0"/>
              <a:t>Example of samples F1 score (2/3)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TW" sz="3600" dirty="0"/>
                  <a:t>Sample 3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b="0" dirty="0"/>
              </a:p>
              <a:p>
                <a:pPr lvl="2"/>
                <a:r>
                  <a:rPr lang="en-TW" sz="2800" dirty="0"/>
                  <a:t>Predict B and miss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dirty="0"/>
              </a:p>
              <a:p>
                <a:pPr lvl="2"/>
                <a:r>
                  <a:rPr lang="en-TW" sz="3000" dirty="0"/>
                  <a:t>A is in the truth label but is not predicted as a label</a:t>
                </a:r>
              </a:p>
              <a:p>
                <a:pPr lvl="2"/>
                <a:r>
                  <a:rPr lang="en-TW" sz="3000" dirty="0"/>
                  <a:t>C is in the truth label and is not predicted as a label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TW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49" t="-1381" r="-33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TW" sz="3600" dirty="0"/>
                  <a:t>Sample 4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TW" sz="3000" dirty="0"/>
              </a:p>
              <a:p>
                <a:r>
                  <a:rPr lang="en-TW" sz="3600" dirty="0"/>
                  <a:t>Sample 5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en-TW" sz="36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3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3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TW" sz="30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649" t="-1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DD11-5DF5-014C-8028-1B91CACC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7775A-973D-D748-B655-58C91DD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1B9DE622-93D5-9C42-9944-CD1520D4A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27021"/>
              </p:ext>
            </p:extLst>
          </p:nvPr>
        </p:nvGraphicFramePr>
        <p:xfrm>
          <a:off x="10211284" y="212796"/>
          <a:ext cx="21432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61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958201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821314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070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81C-A98F-2A4A-AEBA-DE87A30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5852160" cy="1625600"/>
          </a:xfrm>
        </p:spPr>
        <p:txBody>
          <a:bodyPr>
            <a:noAutofit/>
          </a:bodyPr>
          <a:lstStyle/>
          <a:p>
            <a:r>
              <a:rPr lang="en-TW" sz="5400" dirty="0"/>
              <a:t>Example of samples F1 score (3/3)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7047867-1483-8340-8F62-CCB4DE484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154555"/>
              </p:ext>
            </p:extLst>
          </p:nvPr>
        </p:nvGraphicFramePr>
        <p:xfrm>
          <a:off x="650875" y="2929635"/>
          <a:ext cx="11703048" cy="3371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368">
                  <a:extLst>
                    <a:ext uri="{9D8B030D-6E8A-4147-A177-3AD203B41FA5}">
                      <a16:colId xmlns:a16="http://schemas.microsoft.com/office/drawing/2014/main" val="2138176765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584210771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2930678208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169507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0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9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3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4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Samples 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(1/2 + 1) / 5 =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(1 + 1) / 5 =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(2/3 + 1) / 5 = 0.333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6164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DD11-5DF5-014C-8028-1B91CACC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7775A-973D-D748-B655-58C91DD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D9394B-70DA-7949-924F-36CA03E3B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27021"/>
              </p:ext>
            </p:extLst>
          </p:nvPr>
        </p:nvGraphicFramePr>
        <p:xfrm>
          <a:off x="10211284" y="212796"/>
          <a:ext cx="21432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61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958201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821314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462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BA2A-7B87-F04A-AE21-EFD62213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Problematic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EAC1-2564-A846-ACDF-E9E409B4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859796"/>
            <a:ext cx="9561044" cy="3026827"/>
          </a:xfrm>
        </p:spPr>
        <p:txBody>
          <a:bodyPr>
            <a:normAutofit fontScale="92500"/>
          </a:bodyPr>
          <a:lstStyle/>
          <a:p>
            <a:r>
              <a:rPr lang="en-TW" dirty="0"/>
              <a:t>If truth is ‘’, prediction is ‘’, this should be a correct prediction</a:t>
            </a:r>
          </a:p>
          <a:p>
            <a:r>
              <a:rPr lang="en-TW" dirty="0"/>
              <a:t>However, adding this case decreases the samples precision/recall/F1 scores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DAB04-C024-FC4B-83DE-7A60B255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707F8-BD4E-104C-9692-A9DC8282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72A39A-1F6B-2D4F-8097-3DB21DFFB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8967"/>
              </p:ext>
            </p:extLst>
          </p:nvPr>
        </p:nvGraphicFramePr>
        <p:xfrm>
          <a:off x="10407232" y="212796"/>
          <a:ext cx="2143276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61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958201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821314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84861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53A7747-9AFF-D643-A8AB-330877BD0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154211"/>
              </p:ext>
            </p:extLst>
          </p:nvPr>
        </p:nvGraphicFramePr>
        <p:xfrm>
          <a:off x="651512" y="4896087"/>
          <a:ext cx="11703048" cy="3852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368">
                  <a:extLst>
                    <a:ext uri="{9D8B030D-6E8A-4147-A177-3AD203B41FA5}">
                      <a16:colId xmlns:a16="http://schemas.microsoft.com/office/drawing/2014/main" val="2138176765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584210771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2930678208"/>
                    </a:ext>
                  </a:extLst>
                </a:gridCol>
                <a:gridCol w="3252560">
                  <a:extLst>
                    <a:ext uri="{9D8B030D-6E8A-4147-A177-3AD203B41FA5}">
                      <a16:colId xmlns:a16="http://schemas.microsoft.com/office/drawing/2014/main" val="169507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0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9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3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4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6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Samples 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(1/2 + 1) / 6 = 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(1 + 1) / 6 = 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(2/3 + 1) / 6 = 0.278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6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7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139F-BB8B-394C-862F-90BCBC20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Using sklearn to check the above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BAAA-464D-A445-AE19-7A64C758E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436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from </a:t>
            </a:r>
            <a:r>
              <a:rPr lang="en-US" sz="2400" dirty="0" err="1">
                <a:latin typeface="Andale Mono" panose="020B0509000000000004" pitchFamily="49" charset="0"/>
              </a:rPr>
              <a:t>sklearn.metrics</a:t>
            </a:r>
            <a:r>
              <a:rPr lang="en-US" sz="2400" dirty="0">
                <a:latin typeface="Andale Mono" panose="020B0509000000000004" pitchFamily="49" charset="0"/>
              </a:rPr>
              <a:t> import </a:t>
            </a:r>
            <a:r>
              <a:rPr lang="en-US" sz="2400" dirty="0" err="1">
                <a:latin typeface="Andale Mono" panose="020B0509000000000004" pitchFamily="49" charset="0"/>
              </a:rPr>
              <a:t>classification_report</a:t>
            </a: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Andale Mono" panose="020B0509000000000004" pitchFamily="49" charset="0"/>
              </a:rPr>
              <a:t>y_true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np.array</a:t>
            </a:r>
            <a:r>
              <a:rPr lang="en-US" sz="2400" dirty="0">
                <a:latin typeface="Andale Mono" panose="020B0509000000000004" pitchFamily="49" charset="0"/>
              </a:rPr>
              <a:t>([[0,1,0],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[0,1,1],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[1,0,1],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[0,0,1],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[0,0,0],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[0,0,0]])</a:t>
            </a:r>
          </a:p>
          <a:p>
            <a:pPr marL="0" indent="0">
              <a:buNone/>
            </a:pPr>
            <a:r>
              <a:rPr lang="en-US" sz="2400" dirty="0" err="1">
                <a:latin typeface="Andale Mono" panose="020B0509000000000004" pitchFamily="49" charset="0"/>
              </a:rPr>
              <a:t>y_pred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np.array</a:t>
            </a:r>
            <a:r>
              <a:rPr lang="en-US" sz="2400" dirty="0">
                <a:latin typeface="Andale Mono" panose="020B0509000000000004" pitchFamily="49" charset="0"/>
              </a:rPr>
              <a:t>([[0,1,1],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[0,1,1],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[0,1,0],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[0,0,0],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[1,0,0],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                   [0,0,0]])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print(</a:t>
            </a:r>
            <a:r>
              <a:rPr lang="en-US" sz="2400" dirty="0" err="1">
                <a:latin typeface="Andale Mono" panose="020B0509000000000004" pitchFamily="49" charset="0"/>
              </a:rPr>
              <a:t>classification_report</a:t>
            </a:r>
            <a:r>
              <a:rPr lang="en-US" sz="2400" dirty="0">
                <a:latin typeface="Andale Mono" panose="020B0509000000000004" pitchFamily="49" charset="0"/>
              </a:rPr>
              <a:t>(</a:t>
            </a:r>
            <a:r>
              <a:rPr lang="en-US" sz="2400" dirty="0" err="1">
                <a:latin typeface="Andale Mono" panose="020B0509000000000004" pitchFamily="49" charset="0"/>
              </a:rPr>
              <a:t>y_true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  <a:r>
              <a:rPr lang="en-US" sz="2400" dirty="0" err="1">
                <a:latin typeface="Andale Mono" panose="020B0509000000000004" pitchFamily="49" charset="0"/>
              </a:rPr>
              <a:t>y_pred</a:t>
            </a:r>
            <a:r>
              <a:rPr lang="en-US" sz="2400" dirty="0">
                <a:latin typeface="Andale Mono" panose="020B0509000000000004" pitchFamily="49" charset="0"/>
              </a:rPr>
              <a:t>, digits=3))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69FEC-1309-D240-BA31-39094218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AD149-8E16-AC4C-A872-C638F403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B794A-0E87-1242-9B0A-8C14AD1F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3518884"/>
            <a:ext cx="6649990" cy="28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94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144B-0D17-F442-8C4A-ED694813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Any suggested improvement?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0A07-2AA7-7F4D-A8B0-041004A1B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604C-43F3-E44A-9ABF-61EAC8DD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EA2F8-532C-F14B-9FA3-63A21641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71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81C-A98F-2A4A-AEBA-DE87A30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0596"/>
            <a:ext cx="5743787" cy="1625600"/>
          </a:xfrm>
        </p:spPr>
        <p:txBody>
          <a:bodyPr>
            <a:noAutofit/>
          </a:bodyPr>
          <a:lstStyle/>
          <a:p>
            <a:r>
              <a:rPr lang="en-TW" sz="4800" dirty="0"/>
              <a:t>Example of improved samples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0240" y="2922814"/>
                <a:ext cx="5743787" cy="578995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TW" sz="3600" dirty="0"/>
                  <a:t>Key: treat empty as a new symbol (e.g., </a:t>
                </a:r>
                <a14:m>
                  <m:oMath xmlns:m="http://schemas.openxmlformats.org/officeDocument/2006/math">
                    <m:r>
                      <a:rPr lang="en-TW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TW" sz="3600" dirty="0"/>
                  <a:t>)</a:t>
                </a:r>
              </a:p>
              <a:p>
                <a:endParaRPr lang="en-TW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68FC20-A650-994C-8962-DBF699D7E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0240" y="2922814"/>
                <a:ext cx="5743787" cy="5789952"/>
              </a:xfrm>
              <a:blipFill>
                <a:blip r:embed="rId2"/>
                <a:stretch>
                  <a:fillRect l="-2870" t="-2626" r="-2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10773" y="390596"/>
                <a:ext cx="5743787" cy="83221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TW" sz="3600" dirty="0"/>
                  <a:t>Sample 4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TW" sz="2800" dirty="0"/>
              </a:p>
              <a:p>
                <a:r>
                  <a:rPr lang="en-TW" sz="3600" dirty="0"/>
                  <a:t>Sample 5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TW" sz="2800" dirty="0"/>
              </a:p>
              <a:p>
                <a:r>
                  <a:rPr lang="en-TW" sz="3600" dirty="0"/>
                  <a:t>Sample 6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TW" sz="36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𝑃𝑟𝑒𝑐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𝑅𝑒𝑐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Pred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TW" sz="3600" dirty="0"/>
              </a:p>
              <a:p>
                <a:endParaRPr lang="en-TW" sz="3369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0AA1E3B-CB64-7C4C-A89F-5D2BAE615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10773" y="390596"/>
                <a:ext cx="5743787" cy="8322170"/>
              </a:xfrm>
              <a:blipFill>
                <a:blip r:embed="rId3"/>
                <a:stretch>
                  <a:fillRect l="-2870" t="-182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DD11-5DF5-014C-8028-1B91CACC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7775A-973D-D748-B655-58C91DD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9F741F-B634-3249-A136-32BD88BFF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591862"/>
              </p:ext>
            </p:extLst>
          </p:nvPr>
        </p:nvGraphicFramePr>
        <p:xfrm>
          <a:off x="650240" y="4997064"/>
          <a:ext cx="1766389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795">
                  <a:extLst>
                    <a:ext uri="{9D8B030D-6E8A-4147-A177-3AD203B41FA5}">
                      <a16:colId xmlns:a16="http://schemas.microsoft.com/office/drawing/2014/main" val="2331481963"/>
                    </a:ext>
                  </a:extLst>
                </a:gridCol>
                <a:gridCol w="789705">
                  <a:extLst>
                    <a:ext uri="{9D8B030D-6E8A-4147-A177-3AD203B41FA5}">
                      <a16:colId xmlns:a16="http://schemas.microsoft.com/office/drawing/2014/main" val="3120337504"/>
                    </a:ext>
                  </a:extLst>
                </a:gridCol>
                <a:gridCol w="676889">
                  <a:extLst>
                    <a:ext uri="{9D8B030D-6E8A-4147-A177-3AD203B41FA5}">
                      <a16:colId xmlns:a16="http://schemas.microsoft.com/office/drawing/2014/main" val="192435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1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5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7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000" dirty="0"/>
                        <a:t>‘’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84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D3C7667-67E0-124C-86E0-2AFE591EF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9958202"/>
                  </p:ext>
                </p:extLst>
              </p:nvPr>
            </p:nvGraphicFramePr>
            <p:xfrm>
              <a:off x="3841932" y="4997064"/>
              <a:ext cx="1766389" cy="2773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9795">
                      <a:extLst>
                        <a:ext uri="{9D8B030D-6E8A-4147-A177-3AD203B41FA5}">
                          <a16:colId xmlns:a16="http://schemas.microsoft.com/office/drawing/2014/main" val="2331481963"/>
                        </a:ext>
                      </a:extLst>
                    </a:gridCol>
                    <a:gridCol w="789705">
                      <a:extLst>
                        <a:ext uri="{9D8B030D-6E8A-4147-A177-3AD203B41FA5}">
                          <a16:colId xmlns:a16="http://schemas.microsoft.com/office/drawing/2014/main" val="3120337504"/>
                        </a:ext>
                      </a:extLst>
                    </a:gridCol>
                    <a:gridCol w="676889">
                      <a:extLst>
                        <a:ext uri="{9D8B030D-6E8A-4147-A177-3AD203B41FA5}">
                          <a16:colId xmlns:a16="http://schemas.microsoft.com/office/drawing/2014/main" val="19243541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Truth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Pred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976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5330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9964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A,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1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oMath>
                            </m:oMathPara>
                          </a14:m>
                          <a:endParaRPr lang="en-TW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157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4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oMath>
                            </m:oMathPara>
                          </a14:m>
                          <a:endParaRPr lang="en-TW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4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oMath>
                            </m:oMathPara>
                          </a14:m>
                          <a:endParaRPr lang="en-TW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4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oMath>
                            </m:oMathPara>
                          </a14:m>
                          <a:endParaRPr lang="en-TW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008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D3C7667-67E0-124C-86E0-2AFE591EF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9958202"/>
                  </p:ext>
                </p:extLst>
              </p:nvPr>
            </p:nvGraphicFramePr>
            <p:xfrm>
              <a:off x="3841932" y="4997064"/>
              <a:ext cx="1766389" cy="2773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9795">
                      <a:extLst>
                        <a:ext uri="{9D8B030D-6E8A-4147-A177-3AD203B41FA5}">
                          <a16:colId xmlns:a16="http://schemas.microsoft.com/office/drawing/2014/main" val="2331481963"/>
                        </a:ext>
                      </a:extLst>
                    </a:gridCol>
                    <a:gridCol w="789705">
                      <a:extLst>
                        <a:ext uri="{9D8B030D-6E8A-4147-A177-3AD203B41FA5}">
                          <a16:colId xmlns:a16="http://schemas.microsoft.com/office/drawing/2014/main" val="3120337504"/>
                        </a:ext>
                      </a:extLst>
                    </a:gridCol>
                    <a:gridCol w="676889">
                      <a:extLst>
                        <a:ext uri="{9D8B030D-6E8A-4147-A177-3AD203B41FA5}">
                          <a16:colId xmlns:a16="http://schemas.microsoft.com/office/drawing/2014/main" val="192435411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Truth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Pred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9761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533069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B, 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996434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A,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1545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4"/>
                          <a:stretch>
                            <a:fillRect l="-161111" t="-412903" r="-3704" b="-2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15731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4"/>
                          <a:stretch>
                            <a:fillRect l="-40323" t="-496875" r="-9032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18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TW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4"/>
                          <a:stretch>
                            <a:fillRect l="-40323" t="-616129" r="-90323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4"/>
                          <a:stretch>
                            <a:fillRect l="-161111" t="-616129" r="-3704" b="-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08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DB92EF59-2FD1-0A45-874A-FA09487DB5AF}"/>
              </a:ext>
            </a:extLst>
          </p:cNvPr>
          <p:cNvSpPr/>
          <p:nvPr/>
        </p:nvSpPr>
        <p:spPr>
          <a:xfrm>
            <a:off x="2922813" y="6074225"/>
            <a:ext cx="550333" cy="587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CA069-38E7-E347-BB16-14A5332583F2}"/>
              </a:ext>
            </a:extLst>
          </p:cNvPr>
          <p:cNvSpPr txBox="1"/>
          <p:nvPr/>
        </p:nvSpPr>
        <p:spPr>
          <a:xfrm>
            <a:off x="650240" y="8646765"/>
            <a:ext cx="1115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I don’t see anyone discuss this issue in any literature so far</a:t>
            </a:r>
          </a:p>
        </p:txBody>
      </p:sp>
    </p:spTree>
    <p:extLst>
      <p:ext uri="{BB962C8B-B14F-4D97-AF65-F5344CB8AC3E}">
        <p14:creationId xmlns:p14="http://schemas.microsoft.com/office/powerpoint/2010/main" val="26197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2E77-01E9-984C-94ED-3AFB9845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3B243-A9C9-AF4E-8C15-ABDE4B682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classification: encode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0/1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−1/1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output of a logistic function is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Logistic regression: find the parameters to fit a logistic function</a:t>
                </a:r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-norm on parameters to prevent overfitting</a:t>
                </a:r>
              </a:p>
              <a:p>
                <a:r>
                  <a:rPr lang="en-US" dirty="0"/>
                  <a:t>Gradient ascent vs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3B243-A9C9-AF4E-8C15-ABDE4B682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0" t="-1969" r="-2059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C3AA0-C994-BC49-98BD-716367C5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34A7-D99F-C140-A09D-9641D41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219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409F-4AD8-4E47-B61D-6A8D50BC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E25C-5718-4243-82FB-B39B99AE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Accuracy, precision, recall, TPR, FPR, etc.</a:t>
            </a:r>
          </a:p>
          <a:p>
            <a:r>
              <a:rPr lang="en-US" dirty="0"/>
              <a:t>ROC curve and area under ROC curve (AUROC)</a:t>
            </a:r>
          </a:p>
          <a:p>
            <a:r>
              <a:rPr lang="en-US" dirty="0"/>
              <a:t>Evaluating multi-class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72DA1-F086-2243-9E91-6FEFC48F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B7E6F-9698-4042-8FEF-7605F602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972967" y="1284120"/>
            <a:ext cx="5625353" cy="3876539"/>
            <a:chOff x="650240" y="1714417"/>
            <a:chExt cx="5625353" cy="387653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" y="1714417"/>
              <a:ext cx="5625353" cy="387653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613647" y="2469146"/>
              <a:ext cx="2071046" cy="776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5680603"/>
                <a:ext cx="11704320" cy="3121810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3600" dirty="0"/>
                  <a:t>Define form of function </a:t>
                </a:r>
                <a:r>
                  <a:rPr lang="en-US" altLang="en-US" sz="3600" i="1" dirty="0"/>
                  <a:t>f</a:t>
                </a:r>
                <a:r>
                  <a:rPr lang="en-US" altLang="en-US" sz="3600" dirty="0"/>
                  <a:t>(</a:t>
                </a:r>
                <a:r>
                  <a:rPr lang="en-US" altLang="en-US" sz="3600" i="1" dirty="0"/>
                  <a:t>x</a:t>
                </a:r>
                <a:r>
                  <a:rPr lang="en-US" altLang="en-US" sz="3600" dirty="0"/>
                  <a:t>) explicitly</a:t>
                </a:r>
              </a:p>
              <a:p>
                <a:pPr lvl="1"/>
                <a:r>
                  <a:rPr lang="en-US" altLang="en-US" sz="3200" dirty="0"/>
                  <a:t>i.e.,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3200" b="0" i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 b="0" i="0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 b="0" i="0" smtClean="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en-US" sz="32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3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en-US" sz="32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b="0" i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en-US" sz="3200" b="0" i="0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3200" b="0" i="0" smtClean="0"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en-US" sz="3200" b="0" i="0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32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en-US" sz="32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3200" b="1" i="0" smtClean="0">
                                <a:latin typeface="Cambria Math" charset="0"/>
                              </a:rPr>
                              <m:t>𝐱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en-US" sz="3200" dirty="0"/>
                  <a:t>  in this case</a:t>
                </a:r>
                <a:endParaRPr lang="en-US" altLang="en-US" sz="3600" dirty="0"/>
              </a:p>
              <a:p>
                <a:r>
                  <a:rPr lang="en-US" altLang="en-US" sz="3600" dirty="0"/>
                  <a:t>Find a good f(x) within that family</a:t>
                </a:r>
              </a:p>
              <a:p>
                <a:pPr lvl="1"/>
                <a:r>
                  <a:rPr lang="en-US" altLang="en-US" sz="3200" dirty="0"/>
                  <a:t>i.e. find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32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en-US" sz="3200" i="1">
                        <a:solidFill>
                          <a:srgbClr val="FF0000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∀</m:t>
                    </m:r>
                    <m:r>
                      <a:rPr lang="en-US" alt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3200" dirty="0"/>
              </a:p>
              <a:p>
                <a:pPr lvl="1"/>
                <a:r>
                  <a:rPr lang="en-US" altLang="en-US" sz="3200" dirty="0"/>
                  <a:t>Loss function: </a:t>
                </a:r>
                <a:r>
                  <a:rPr lang="en-US" altLang="en-US" sz="3200" b="1" dirty="0">
                    <a:solidFill>
                      <a:srgbClr val="FF0000"/>
                    </a:solidFill>
                  </a:rPr>
                  <a:t>cross entropy loss </a:t>
                </a:r>
                <a:r>
                  <a:rPr lang="en-US" altLang="en-US" sz="3200" dirty="0"/>
                  <a:t>(</a:t>
                </a:r>
                <a:r>
                  <a:rPr lang="en-US" altLang="en-US" sz="2631" dirty="0"/>
                  <a:t>will explain later)</a:t>
                </a:r>
              </a:p>
              <a:p>
                <a:endParaRPr lang="en-US" altLang="en-US" sz="3769" b="1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5680603"/>
                <a:ext cx="11704320" cy="3121810"/>
              </a:xfrm>
              <a:blipFill rotWithShape="0">
                <a:blip r:embed="rId3"/>
                <a:stretch>
                  <a:fillRect l="-1458" t="-3125" b="-1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 bwMode="auto">
              <a:xfrm>
                <a:off x="7942731" y="1913271"/>
                <a:ext cx="3639671" cy="17790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2800" dirty="0"/>
                  <a:t>“</a:t>
                </a:r>
                <a:r>
                  <a:rPr lang="en-US" altLang="ja-JP" sz="2800" dirty="0"/>
                  <a:t>Predictor</a:t>
                </a:r>
                <a:r>
                  <a:rPr lang="ja-JP" altLang="en-US" sz="2800" dirty="0"/>
                  <a:t>”</a:t>
                </a:r>
                <a:r>
                  <a:rPr lang="en-US" altLang="ja-JP" sz="2800" dirty="0"/>
                  <a:t>:</a:t>
                </a:r>
              </a:p>
              <a:p>
                <a:pPr eaLnBrk="1" hangingPunct="1"/>
                <a:endParaRPr lang="en-US" altLang="en-US" sz="2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 smtClean="0">
                                      <a:latin typeface="Cambria Math" charset="0"/>
                                    </a:rPr>
                                    <m:t>−(</m:t>
                                  </m:r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en-US" sz="2800" b="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800" b="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sz="28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2731" y="1913271"/>
                <a:ext cx="3639671" cy="1779013"/>
              </a:xfrm>
              <a:prstGeom prst="rect">
                <a:avLst/>
              </a:prstGeom>
              <a:blipFill rotWithShape="0">
                <a:blip r:embed="rId4"/>
                <a:stretch>
                  <a:fillRect t="-4422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60948" y="3898020"/>
                <a:ext cx="439241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800" i="1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en-US" sz="2800" dirty="0"/>
                  <a:t> can be interpreted as the probability of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=1 given the feature vector </a:t>
                </a:r>
                <a:r>
                  <a:rPr lang="en-US" altLang="en-US" sz="2800" b="1" dirty="0"/>
                  <a:t>x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948" y="3898020"/>
                <a:ext cx="4392411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917" t="-3947" r="-3056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66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6" grpId="0" animBg="1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9299-EA90-C043-B559-BAD3525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529E-5629-0D4E-BC5D-2FFDFE64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What is accuracy?</a:t>
            </a:r>
          </a:p>
          <a:p>
            <a:r>
              <a:rPr lang="en-TW" dirty="0"/>
              <a:t>What is precision?</a:t>
            </a:r>
          </a:p>
          <a:p>
            <a:r>
              <a:rPr lang="en-TW" dirty="0"/>
              <a:t>What is recall?</a:t>
            </a:r>
          </a:p>
          <a:p>
            <a:r>
              <a:rPr lang="en-TW" dirty="0"/>
              <a:t>What are advantages and disadvantages of ROC curve and AUROC?</a:t>
            </a:r>
          </a:p>
          <a:p>
            <a:r>
              <a:rPr lang="en-TW" dirty="0"/>
              <a:t>How to apply logistic regression on multi-class classification problems?</a:t>
            </a:r>
          </a:p>
          <a:p>
            <a:r>
              <a:rPr lang="en-TW" dirty="0"/>
              <a:t>Explain the differences between “multi-class classification” and “multi-label classification”</a:t>
            </a:r>
          </a:p>
          <a:p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E0A8D-C95C-4A4F-9C4E-045C4077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07B1F-5437-A944-8088-41EC271B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15CB-6C4F-8541-92B0-797317B3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8E07-1E44-284A-8FCD-7E42D0AE2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Show the MacroF1, MicroF1, and WeightedF1 of the following experimental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43F20-7476-FE40-9B20-2E348BF7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C6967-09EC-AC49-84B6-4133C7DB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Evaluation measures for multiclass problems">
            <a:extLst>
              <a:ext uri="{FF2B5EF4-FFF2-40B4-BE49-F238E27FC236}">
                <a16:creationId xmlns:a16="http://schemas.microsoft.com/office/drawing/2014/main" id="{AD534AAC-D8C2-E445-9F67-A820A9EB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85" y="4369366"/>
            <a:ext cx="5689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3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using sum of square loss?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39" y="2275841"/>
            <a:ext cx="7094769" cy="72835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 it reasonable to use:</a:t>
            </a:r>
          </a:p>
          <a:p>
            <a:pPr lvl="1"/>
            <a:r>
              <a:rPr lang="en-US" dirty="0"/>
              <a:t>logistic regression as the model,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sum-of-square as the loss function</a:t>
            </a:r>
            <a:r>
              <a:rPr lang="en-US" dirty="0"/>
              <a:t>?</a:t>
            </a:r>
          </a:p>
          <a:p>
            <a:r>
              <a:rPr lang="en-US" dirty="0"/>
              <a:t>Conceptually, using sum-of-squares loss might be reasonable</a:t>
            </a:r>
          </a:p>
          <a:p>
            <a:r>
              <a:rPr lang="en-US" dirty="0"/>
              <a:t>However, using cross-entropy-loss is more efficient computationally</a:t>
            </a:r>
          </a:p>
          <a:p>
            <a:r>
              <a:rPr lang="en-US" dirty="0"/>
              <a:t>When the current value is far from the optimal, the derivative of sum-of-square loss is very small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0801" y="6633889"/>
            <a:ext cx="2597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(Adapted from </a:t>
            </a:r>
            <a:br>
              <a:rPr lang="en-US" sz="2400" dirty="0"/>
            </a:br>
            <a:r>
              <a:rPr lang="en-US" sz="2400" dirty="0" err="1"/>
              <a:t>Glorot</a:t>
            </a:r>
            <a:r>
              <a:rPr lang="en-US" sz="2400" dirty="0"/>
              <a:t> and </a:t>
            </a:r>
            <a:r>
              <a:rPr lang="en-US" sz="2400" dirty="0" err="1"/>
              <a:t>Bengio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AISTATS 2010)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745008" y="2241181"/>
            <a:ext cx="4953243" cy="3949797"/>
            <a:chOff x="7745008" y="2241181"/>
            <a:chExt cx="4953243" cy="39497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008" y="2275841"/>
              <a:ext cx="4953243" cy="38040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681015" y="2241181"/>
              <a:ext cx="3597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entropy loss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79645" y="4939547"/>
              <a:ext cx="3725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Sum-of-</a:t>
              </a:r>
              <a:r>
                <a:rPr lang="en-US" dirty="0" err="1">
                  <a:solidFill>
                    <a:srgbClr val="FF0000"/>
                  </a:solidFill>
                </a:rPr>
                <a:t>squres</a:t>
              </a:r>
              <a:r>
                <a:rPr lang="en-US" dirty="0">
                  <a:solidFill>
                    <a:srgbClr val="FF0000"/>
                  </a:solidFill>
                </a:rPr>
                <a:t>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008644" y="5667758"/>
                  <a:ext cx="62292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644" y="5667758"/>
                  <a:ext cx="62292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527725" y="5667758"/>
                  <a:ext cx="62292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7725" y="5667758"/>
                  <a:ext cx="622926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4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4313</Words>
  <Application>Microsoft Macintosh PowerPoint</Application>
  <PresentationFormat>Custom</PresentationFormat>
  <Paragraphs>1007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Andale Mono</vt:lpstr>
      <vt:lpstr>Arial</vt:lpstr>
      <vt:lpstr>Calibri</vt:lpstr>
      <vt:lpstr>Cambria Math</vt:lpstr>
      <vt:lpstr>Courier</vt:lpstr>
      <vt:lpstr>Courier New</vt:lpstr>
      <vt:lpstr>Helvetica Neue</vt:lpstr>
      <vt:lpstr>Times New Roman</vt:lpstr>
      <vt:lpstr>Wingdings</vt:lpstr>
      <vt:lpstr>1_Office Theme</vt:lpstr>
      <vt:lpstr>Logistic regression</vt:lpstr>
      <vt:lpstr>Classification by linear regression?</vt:lpstr>
      <vt:lpstr>Linear regression is highly affected by the extreme values</vt:lpstr>
      <vt:lpstr>Fitting an S-shaped function (instead of linear function)</vt:lpstr>
      <vt:lpstr>Sigmoid function</vt:lpstr>
      <vt:lpstr>Logistic vs tanh function</vt:lpstr>
      <vt:lpstr>Review: linear regression</vt:lpstr>
      <vt:lpstr>Logistic regression</vt:lpstr>
      <vt:lpstr>Why not using sum of square loss?</vt:lpstr>
      <vt:lpstr>Probability and likelihood</vt:lpstr>
      <vt:lpstr>Likelihood and log likelihood</vt:lpstr>
      <vt:lpstr>Why use log-likelihood?</vt:lpstr>
      <vt:lpstr>How to find θ?</vt:lpstr>
      <vt:lpstr>Gradient ascent</vt:lpstr>
      <vt:lpstr>Derivative of a logistic function</vt:lpstr>
      <vt:lpstr>Derivative of the log-likelihood function ℓ(θ)</vt:lpstr>
      <vt:lpstr>Using gradient ascend to find θ</vt:lpstr>
      <vt:lpstr>Cross entropy and log-likelihood of classification problem</vt:lpstr>
      <vt:lpstr>Cross entropy loss</vt:lpstr>
      <vt:lpstr>Regularization to avoid overfitting</vt:lpstr>
      <vt:lpstr>Derivative of ℓ(θ)</vt:lpstr>
      <vt:lpstr>Two different forms of cross entropy loss</vt:lpstr>
      <vt:lpstr>Cross entropy loss with +1/-1 as classes</vt:lpstr>
      <vt:lpstr>Concept drift</vt:lpstr>
      <vt:lpstr>Gradient descent/stochastic gradient descent/mini-batch gradient descent</vt:lpstr>
      <vt:lpstr>Stochastic gradient descent for online learning</vt:lpstr>
      <vt:lpstr>Quiz</vt:lpstr>
      <vt:lpstr>Classification metrics</vt:lpstr>
      <vt:lpstr>Classification metrics</vt:lpstr>
      <vt:lpstr>Accuracy</vt:lpstr>
      <vt:lpstr>Confusion matrix</vt:lpstr>
      <vt:lpstr>Example</vt:lpstr>
      <vt:lpstr>Precision</vt:lpstr>
      <vt:lpstr>Example</vt:lpstr>
      <vt:lpstr>Recall</vt:lpstr>
      <vt:lpstr>Example</vt:lpstr>
      <vt:lpstr>Precision and recall tradeoff</vt:lpstr>
      <vt:lpstr>F1-score</vt:lpstr>
      <vt:lpstr>Why harmonic mean? – a numerical explanation</vt:lpstr>
      <vt:lpstr>Why harmonic mean? – a numerical explanation (cont’)</vt:lpstr>
      <vt:lpstr>Why harmonic mean? – a theoretical explanation</vt:lpstr>
      <vt:lpstr>Why harmonic mean? – a theoretical explanation (cont’)</vt:lpstr>
      <vt:lpstr>Why harmonic mean? – a theoretical explanation (cont’)</vt:lpstr>
      <vt:lpstr>Precision and recall curve</vt:lpstr>
      <vt:lpstr>Sensitivity and specificity</vt:lpstr>
      <vt:lpstr>Example</vt:lpstr>
      <vt:lpstr>ROC curve</vt:lpstr>
      <vt:lpstr>Precisions, recalls (TPRs), and FPRs of different thresholds</vt:lpstr>
      <vt:lpstr>Plotting the ROC curve</vt:lpstr>
      <vt:lpstr>Properties of the ROC curve</vt:lpstr>
      <vt:lpstr>Why diagonal line represents random guess</vt:lpstr>
      <vt:lpstr>Quiz</vt:lpstr>
      <vt:lpstr>Using binary classifier for multi-class classification</vt:lpstr>
      <vt:lpstr>One-vs.-rest (aka: one-vs.-all)</vt:lpstr>
      <vt:lpstr>One-vs.-one</vt:lpstr>
      <vt:lpstr>Metrics for multiclass classification</vt:lpstr>
      <vt:lpstr>Cross entropy loss of multiple-class classification</vt:lpstr>
      <vt:lpstr>Accuracy</vt:lpstr>
      <vt:lpstr>Confusion matrix</vt:lpstr>
      <vt:lpstr>Precision (1/2)</vt:lpstr>
      <vt:lpstr>Precision (2/2)</vt:lpstr>
      <vt:lpstr>Recall (1/2)</vt:lpstr>
      <vt:lpstr>Recall (2/2)</vt:lpstr>
      <vt:lpstr>F1 score</vt:lpstr>
      <vt:lpstr>MacroF1 (1/2)</vt:lpstr>
      <vt:lpstr>MacroF1 (2/2)</vt:lpstr>
      <vt:lpstr>MicroF1</vt:lpstr>
      <vt:lpstr>Weighted F1</vt:lpstr>
      <vt:lpstr>Multi-label classification</vt:lpstr>
      <vt:lpstr>Samples F1 score</vt:lpstr>
      <vt:lpstr>Example of samples F1 score (1/3)</vt:lpstr>
      <vt:lpstr>Example of samples F1 score (2/3)</vt:lpstr>
      <vt:lpstr>Example of samples F1 score (3/3)</vt:lpstr>
      <vt:lpstr>Problematic case</vt:lpstr>
      <vt:lpstr>Using sklearn to check the above case</vt:lpstr>
      <vt:lpstr>Any suggested improvement?</vt:lpstr>
      <vt:lpstr>Example of improved samples F1 score</vt:lpstr>
      <vt:lpstr>Summary (1/2)</vt:lpstr>
      <vt:lpstr>Summary (2/2)</vt:lpstr>
      <vt:lpstr>Quiz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Hung-Hsuan</cp:lastModifiedBy>
  <cp:revision>286</cp:revision>
  <dcterms:modified xsi:type="dcterms:W3CDTF">2021-10-12T01:53:16Z</dcterms:modified>
</cp:coreProperties>
</file>